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1" r:id="rId4"/>
    <p:sldId id="258" r:id="rId5"/>
    <p:sldId id="262" r:id="rId6"/>
    <p:sldId id="263" r:id="rId7"/>
    <p:sldId id="260" r:id="rId8"/>
    <p:sldId id="264" r:id="rId9"/>
    <p:sldId id="265" r:id="rId10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avoúhlý trojúhelník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Nadpis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7" name="Podnadpis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cs-CZ" smtClean="0"/>
              <a:t>Kliknutím lze upravit styl předlohy.</a:t>
            </a:r>
            <a:endParaRPr kumimoji="0" lang="en-US"/>
          </a:p>
        </p:txBody>
      </p:sp>
      <p:grpSp>
        <p:nvGrpSpPr>
          <p:cNvPr id="2" name="Skupina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Volný tvar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Volný tvar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Volný tvar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Přímá spojnice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Zástupný symbol pro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BE1AC55-974C-420B-BCA1-557F468B1C6B}" type="datetimeFigureOut">
              <a:rPr lang="cs-CZ" smtClean="0"/>
              <a:t>4.9.2019</a:t>
            </a:fld>
            <a:endParaRPr lang="cs-CZ"/>
          </a:p>
        </p:txBody>
      </p:sp>
      <p:sp>
        <p:nvSpPr>
          <p:cNvPr id="19" name="Zástupný symbol pro zápatí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cs-CZ"/>
          </a:p>
        </p:txBody>
      </p:sp>
      <p:sp>
        <p:nvSpPr>
          <p:cNvPr id="27" name="Zástupný symbol pro číslo snímku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DEF0400-C9C0-4C9C-A61D-FCED42F5C3B8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E1AC55-974C-420B-BCA1-557F468B1C6B}" type="datetimeFigureOut">
              <a:rPr lang="cs-CZ" smtClean="0"/>
              <a:t>4.9.2019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EF0400-C9C0-4C9C-A61D-FCED42F5C3B8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E1AC55-974C-420B-BCA1-557F468B1C6B}" type="datetimeFigureOut">
              <a:rPr lang="cs-CZ" smtClean="0"/>
              <a:t>4.9.2019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EF0400-C9C0-4C9C-A61D-FCED42F5C3B8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E1AC55-974C-420B-BCA1-557F468B1C6B}" type="datetimeFigureOut">
              <a:rPr lang="cs-CZ" smtClean="0"/>
              <a:t>4.9.2019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EF0400-C9C0-4C9C-A61D-FCED42F5C3B8}" type="slidenum">
              <a:rPr lang="cs-CZ" smtClean="0"/>
              <a:t>‹#›</a:t>
            </a:fld>
            <a:endParaRPr lang="cs-CZ"/>
          </a:p>
        </p:txBody>
      </p:sp>
      <p:sp>
        <p:nvSpPr>
          <p:cNvPr id="7" name="Nadpis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E1AC55-974C-420B-BCA1-557F468B1C6B}" type="datetimeFigureOut">
              <a:rPr lang="cs-CZ" smtClean="0"/>
              <a:t>4.9.2019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EF0400-C9C0-4C9C-A61D-FCED42F5C3B8}" type="slidenum">
              <a:rPr lang="cs-CZ" smtClean="0"/>
              <a:t>‹#›</a:t>
            </a:fld>
            <a:endParaRPr lang="cs-CZ"/>
          </a:p>
        </p:txBody>
      </p:sp>
      <p:sp>
        <p:nvSpPr>
          <p:cNvPr id="7" name="Dvojitá šipka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Dvojitá šipka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E1AC55-974C-420B-BCA1-557F468B1C6B}" type="datetimeFigureOut">
              <a:rPr lang="cs-CZ" smtClean="0"/>
              <a:t>4.9.2019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EF0400-C9C0-4C9C-A61D-FCED42F5C3B8}" type="slidenum">
              <a:rPr lang="cs-CZ" smtClean="0"/>
              <a:t>‹#›</a:t>
            </a:fld>
            <a:endParaRPr lang="cs-CZ"/>
          </a:p>
        </p:txBody>
      </p:sp>
      <p:sp>
        <p:nvSpPr>
          <p:cNvPr id="8" name="Nadpis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E1AC55-974C-420B-BCA1-557F468B1C6B}" type="datetimeFigureOut">
              <a:rPr lang="cs-CZ" smtClean="0"/>
              <a:t>4.9.2019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EF0400-C9C0-4C9C-A61D-FCED42F5C3B8}" type="slidenum">
              <a:rPr lang="cs-CZ" smtClean="0"/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E1AC55-974C-420B-BCA1-557F468B1C6B}" type="datetimeFigureOut">
              <a:rPr lang="cs-CZ" smtClean="0"/>
              <a:t>4.9.2019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EF0400-C9C0-4C9C-A61D-FCED42F5C3B8}" type="slidenum">
              <a:rPr lang="cs-CZ" smtClean="0"/>
              <a:t>‹#›</a:t>
            </a:fld>
            <a:endParaRPr lang="cs-CZ"/>
          </a:p>
        </p:txBody>
      </p:sp>
      <p:sp>
        <p:nvSpPr>
          <p:cNvPr id="6" name="Nadpis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E1AC55-974C-420B-BCA1-557F468B1C6B}" type="datetimeFigureOut">
              <a:rPr lang="cs-CZ" smtClean="0"/>
              <a:t>4.9.2019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EF0400-C9C0-4C9C-A61D-FCED42F5C3B8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6BE1AC55-974C-420B-BCA1-557F468B1C6B}" type="datetimeFigureOut">
              <a:rPr lang="cs-CZ" smtClean="0"/>
              <a:t>4.9.2019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EF0400-C9C0-4C9C-A61D-FCED42F5C3B8}" type="slidenum">
              <a:rPr lang="cs-CZ" smtClean="0"/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cs-CZ" smtClean="0"/>
              <a:t>Kliknutím na ikonu přidáte obrázek.</a:t>
            </a:r>
            <a:endParaRPr kumimoji="0" lang="en-US" dirty="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BE1AC55-974C-420B-BCA1-557F468B1C6B}" type="datetimeFigureOut">
              <a:rPr lang="cs-CZ" smtClean="0"/>
              <a:t>4.9.2019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DEF0400-C9C0-4C9C-A61D-FCED42F5C3B8}" type="slidenum">
              <a:rPr lang="cs-CZ" smtClean="0"/>
              <a:t>‹#›</a:t>
            </a:fld>
            <a:endParaRPr lang="cs-CZ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8" name="Volný tvar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Volný tvar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Pravoúhlý trojúhelník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Přímá spojnice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Dvojitá šipka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Dvojitá šipka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Volný tvar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Volný tvar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Pravoúhlý trojúhelník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Přímá spojnice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Zástupný symbol pro nadpis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0" name="Zástupný symbol pro text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0" name="Zástupný symbol pro datum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6BE1AC55-974C-420B-BCA1-557F468B1C6B}" type="datetimeFigureOut">
              <a:rPr lang="cs-CZ" smtClean="0"/>
              <a:t>4.9.2019</a:t>
            </a:fld>
            <a:endParaRPr lang="cs-CZ"/>
          </a:p>
        </p:txBody>
      </p:sp>
      <p:sp>
        <p:nvSpPr>
          <p:cNvPr id="22" name="Zástupný symbol pro zápatí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cs-CZ"/>
          </a:p>
        </p:txBody>
      </p:sp>
      <p:sp>
        <p:nvSpPr>
          <p:cNvPr id="18" name="Zástupný symbol pro číslo snímku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DEF0400-C9C0-4C9C-A61D-FCED42F5C3B8}" type="slidenum">
              <a:rPr lang="cs-CZ" smtClean="0"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uok.msmt.cz/uok/ru_list.php?lang=en&amp;dl=en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narodnikvalifikace.cz/en-us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eaea.org/wp-content/uploads/2018/01/czech-republic_country-report-on-adult-education-in-the-czech-republic.pdf" TargetMode="External"/><Relationship Id="rId3" Type="http://schemas.openxmlformats.org/officeDocument/2006/relationships/hyperlink" Target="http://www.msmt.cz/areas-of-work/tertiary-education" TargetMode="External"/><Relationship Id="rId7" Type="http://schemas.openxmlformats.org/officeDocument/2006/relationships/hyperlink" Target="https://eacea.ec.europa.eu/national-policies/eurydice/content/main-providers-20_en" TargetMode="External"/><Relationship Id="rId2" Type="http://schemas.openxmlformats.org/officeDocument/2006/relationships/hyperlink" Target="http://www.msmt.cz/areas-of-work/further-education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aivd.cz/cz/aivd-english/" TargetMode="External"/><Relationship Id="rId5" Type="http://schemas.openxmlformats.org/officeDocument/2006/relationships/hyperlink" Target="https://www.narodnikvalifikace.cz/en-us/" TargetMode="External"/><Relationship Id="rId4" Type="http://schemas.openxmlformats.org/officeDocument/2006/relationships/hyperlink" Target="http://www.nuv.cz/our-work/recognition" TargetMode="External"/><Relationship Id="rId9" Type="http://schemas.openxmlformats.org/officeDocument/2006/relationships/hyperlink" Target="https://ec.europa.eu/education/sites/education/files/document-library-docs/et-monitor-report-2018-czech-republic_en.pd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20670" y="2060848"/>
            <a:ext cx="7772400" cy="1829761"/>
          </a:xfrm>
        </p:spPr>
        <p:txBody>
          <a:bodyPr>
            <a:noAutofit/>
          </a:bodyPr>
          <a:lstStyle/>
          <a:p>
            <a:pPr algn="ctr"/>
            <a:r>
              <a:rPr lang="en-US" sz="3600" dirty="0"/>
              <a:t>Legal framework and innovations in adult education and training </a:t>
            </a:r>
            <a:r>
              <a:rPr lang="cs-CZ" sz="3600" dirty="0" smtClean="0"/>
              <a:t/>
            </a:r>
            <a:br>
              <a:rPr lang="cs-CZ" sz="3600" dirty="0" smtClean="0"/>
            </a:br>
            <a:r>
              <a:rPr lang="en-US" sz="3600" dirty="0" smtClean="0"/>
              <a:t>in </a:t>
            </a:r>
            <a:r>
              <a:rPr lang="en-US" sz="3600" dirty="0"/>
              <a:t>the Czech Republic</a:t>
            </a:r>
            <a:endParaRPr lang="cs-CZ" sz="36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620670" y="6309320"/>
            <a:ext cx="7772400" cy="548680"/>
          </a:xfrm>
        </p:spPr>
        <p:txBody>
          <a:bodyPr/>
          <a:lstStyle/>
          <a:p>
            <a:pPr algn="ctr"/>
            <a:r>
              <a:rPr lang="cs-CZ" dirty="0" smtClean="0"/>
              <a:t>Erasmus+, Meeting in Zadar, 6.9.2019</a:t>
            </a:r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169576"/>
            <a:ext cx="2263399" cy="733625"/>
          </a:xfrm>
          <a:prstGeom prst="rect">
            <a:avLst/>
          </a:prstGeom>
        </p:spPr>
      </p:pic>
      <p:pic>
        <p:nvPicPr>
          <p:cNvPr id="5" name="Obraz 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69576"/>
            <a:ext cx="2266950" cy="647700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76878"/>
            <a:ext cx="2606045" cy="1188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1067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457200" y="980728"/>
            <a:ext cx="8507288" cy="5112568"/>
          </a:xfrm>
        </p:spPr>
        <p:txBody>
          <a:bodyPr>
            <a:normAutofit lnSpcReduction="10000"/>
          </a:bodyPr>
          <a:lstStyle/>
          <a:p>
            <a:pPr marL="109728" indent="0" algn="just">
              <a:lnSpc>
                <a:spcPct val="114000"/>
              </a:lnSpc>
              <a:buNone/>
            </a:pPr>
            <a:r>
              <a:rPr lang="cs-CZ" sz="2000" dirty="0" smtClean="0"/>
              <a:t>= </a:t>
            </a:r>
            <a:r>
              <a:rPr lang="cs-CZ" sz="2000" dirty="0" err="1" smtClean="0"/>
              <a:t>education</a:t>
            </a:r>
            <a:r>
              <a:rPr lang="cs-CZ" sz="2000" dirty="0" smtClean="0"/>
              <a:t> </a:t>
            </a:r>
            <a:r>
              <a:rPr lang="cs-CZ" sz="2000" dirty="0" err="1" smtClean="0"/>
              <a:t>beyond</a:t>
            </a:r>
            <a:r>
              <a:rPr lang="cs-CZ" sz="2000" dirty="0" smtClean="0"/>
              <a:t> </a:t>
            </a:r>
            <a:r>
              <a:rPr lang="cs-CZ" sz="2000" dirty="0" err="1" smtClean="0"/>
              <a:t>high</a:t>
            </a:r>
            <a:r>
              <a:rPr lang="cs-CZ" sz="2000" dirty="0" smtClean="0"/>
              <a:t> </a:t>
            </a:r>
            <a:r>
              <a:rPr lang="cs-CZ" sz="2000" dirty="0" err="1" smtClean="0"/>
              <a:t>school</a:t>
            </a:r>
            <a:r>
              <a:rPr lang="cs-CZ" sz="2000" dirty="0" smtClean="0"/>
              <a:t>; </a:t>
            </a:r>
            <a:r>
              <a:rPr lang="cs-CZ" sz="2000" dirty="0" err="1" smtClean="0"/>
              <a:t>voluntary</a:t>
            </a:r>
            <a:r>
              <a:rPr lang="cs-CZ" sz="2000" dirty="0" smtClean="0"/>
              <a:t> </a:t>
            </a:r>
            <a:r>
              <a:rPr lang="cs-CZ" sz="2000" dirty="0" err="1" smtClean="0"/>
              <a:t>engagement</a:t>
            </a:r>
            <a:r>
              <a:rPr lang="cs-CZ" sz="2000" dirty="0" smtClean="0"/>
              <a:t> in </a:t>
            </a:r>
            <a:r>
              <a:rPr lang="en-US" sz="2000" dirty="0" smtClean="0"/>
              <a:t>systematic </a:t>
            </a:r>
            <a:r>
              <a:rPr lang="en-US" sz="2000" dirty="0"/>
              <a:t>and sustained self-educating activities in order to gain new forms of knowledge, skills, attitudes, or </a:t>
            </a:r>
            <a:r>
              <a:rPr lang="en-US" sz="2000" dirty="0" smtClean="0"/>
              <a:t>values</a:t>
            </a:r>
            <a:r>
              <a:rPr lang="cs-CZ" sz="2000" dirty="0" smtClean="0"/>
              <a:t>; </a:t>
            </a:r>
            <a:br>
              <a:rPr lang="cs-CZ" sz="2000" dirty="0" smtClean="0"/>
            </a:br>
            <a:r>
              <a:rPr lang="cs-CZ" sz="2000" dirty="0" smtClean="0"/>
              <a:t>≈ </a:t>
            </a:r>
            <a:r>
              <a:rPr lang="cs-CZ" sz="2000" b="1" i="1" dirty="0" err="1" smtClean="0"/>
              <a:t>lifelong</a:t>
            </a:r>
            <a:r>
              <a:rPr lang="cs-CZ" sz="2000" b="1" i="1" dirty="0" smtClean="0"/>
              <a:t> </a:t>
            </a:r>
            <a:r>
              <a:rPr lang="cs-CZ" sz="2000" b="1" i="1" dirty="0" err="1" smtClean="0"/>
              <a:t>learning</a:t>
            </a:r>
            <a:endParaRPr lang="cs-CZ" sz="2000" b="1" dirty="0" smtClean="0"/>
          </a:p>
          <a:p>
            <a:pPr marL="109728" indent="0" algn="just">
              <a:lnSpc>
                <a:spcPct val="114000"/>
              </a:lnSpc>
              <a:buNone/>
            </a:pPr>
            <a:endParaRPr lang="cs-CZ" sz="200" dirty="0" smtClean="0"/>
          </a:p>
          <a:p>
            <a:pPr algn="just">
              <a:lnSpc>
                <a:spcPct val="114000"/>
              </a:lnSpc>
            </a:pPr>
            <a:r>
              <a:rPr lang="cs-CZ" sz="2000" i="1" dirty="0" smtClean="0"/>
              <a:t>andragogy</a:t>
            </a:r>
            <a:r>
              <a:rPr lang="cs-CZ" sz="2000" dirty="0" smtClean="0"/>
              <a:t> = </a:t>
            </a:r>
            <a:r>
              <a:rPr lang="cs-CZ" sz="2000" dirty="0" err="1" smtClean="0"/>
              <a:t>theories</a:t>
            </a:r>
            <a:r>
              <a:rPr lang="cs-CZ" sz="2000" dirty="0" smtClean="0"/>
              <a:t>, </a:t>
            </a:r>
            <a:r>
              <a:rPr lang="cs-CZ" sz="2000" dirty="0" err="1" smtClean="0"/>
              <a:t>methods</a:t>
            </a:r>
            <a:r>
              <a:rPr lang="cs-CZ" sz="2000" dirty="0" smtClean="0"/>
              <a:t> &amp; </a:t>
            </a:r>
            <a:r>
              <a:rPr lang="cs-CZ" sz="2000" dirty="0" err="1" smtClean="0"/>
              <a:t>principles</a:t>
            </a:r>
            <a:r>
              <a:rPr lang="cs-CZ" sz="2000" dirty="0" smtClean="0"/>
              <a:t> </a:t>
            </a:r>
            <a:r>
              <a:rPr lang="cs-CZ" sz="2000" dirty="0" err="1" smtClean="0"/>
              <a:t>used</a:t>
            </a:r>
            <a:r>
              <a:rPr lang="cs-CZ" sz="2000" dirty="0" smtClean="0"/>
              <a:t> in AE </a:t>
            </a:r>
            <a:br>
              <a:rPr lang="cs-CZ" sz="2000" dirty="0" smtClean="0"/>
            </a:br>
            <a:r>
              <a:rPr lang="cs-CZ" sz="2000" dirty="0" smtClean="0"/>
              <a:t>(in CZ, </a:t>
            </a:r>
            <a:r>
              <a:rPr lang="cs-CZ" sz="2000" dirty="0" err="1" smtClean="0"/>
              <a:t>you</a:t>
            </a:r>
            <a:r>
              <a:rPr lang="cs-CZ" sz="2000" dirty="0" smtClean="0"/>
              <a:t> </a:t>
            </a:r>
            <a:r>
              <a:rPr lang="cs-CZ" sz="2000" dirty="0" err="1" smtClean="0"/>
              <a:t>can</a:t>
            </a:r>
            <a:r>
              <a:rPr lang="cs-CZ" sz="2000" dirty="0" smtClean="0"/>
              <a:t> study </a:t>
            </a:r>
            <a:r>
              <a:rPr lang="cs-CZ" sz="2000" dirty="0" err="1" smtClean="0"/>
              <a:t>this</a:t>
            </a:r>
            <a:r>
              <a:rPr lang="cs-CZ" sz="2000" dirty="0" smtClean="0"/>
              <a:t> </a:t>
            </a:r>
            <a:r>
              <a:rPr lang="cs-CZ" sz="2000" dirty="0" err="1" smtClean="0"/>
              <a:t>field</a:t>
            </a:r>
            <a:r>
              <a:rPr lang="cs-CZ" sz="2000" dirty="0" smtClean="0"/>
              <a:t> </a:t>
            </a:r>
            <a:r>
              <a:rPr lang="cs-CZ" sz="2000" dirty="0" err="1" smtClean="0"/>
              <a:t>at</a:t>
            </a:r>
            <a:r>
              <a:rPr lang="cs-CZ" sz="2000" dirty="0" smtClean="0"/>
              <a:t> </a:t>
            </a:r>
            <a:r>
              <a:rPr lang="cs-CZ" sz="2000" dirty="0" err="1" smtClean="0"/>
              <a:t>universities</a:t>
            </a:r>
            <a:r>
              <a:rPr lang="cs-CZ" sz="2000" dirty="0" smtClean="0"/>
              <a:t>)</a:t>
            </a:r>
          </a:p>
          <a:p>
            <a:pPr marL="109728" indent="0" algn="just">
              <a:lnSpc>
                <a:spcPct val="114000"/>
              </a:lnSpc>
              <a:buNone/>
            </a:pPr>
            <a:endParaRPr lang="cs-CZ" sz="1100" dirty="0" smtClean="0"/>
          </a:p>
          <a:p>
            <a:pPr>
              <a:lnSpc>
                <a:spcPct val="114000"/>
              </a:lnSpc>
            </a:pPr>
            <a:r>
              <a:rPr lang="cs-CZ" sz="2400" b="1" dirty="0" err="1" smtClean="0">
                <a:solidFill>
                  <a:schemeClr val="bg2">
                    <a:lumMod val="25000"/>
                  </a:schemeClr>
                </a:solidFill>
              </a:rPr>
              <a:t>Formal</a:t>
            </a:r>
            <a:r>
              <a:rPr lang="cs-CZ" sz="2400" b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cs-CZ" sz="2400" b="1" dirty="0" smtClean="0"/>
              <a:t>= </a:t>
            </a:r>
            <a:r>
              <a:rPr lang="cs-CZ" sz="2200" dirty="0" smtClean="0">
                <a:solidFill>
                  <a:schemeClr val="bg2">
                    <a:lumMod val="25000"/>
                  </a:schemeClr>
                </a:solidFill>
              </a:rPr>
              <a:t>s</a:t>
            </a:r>
            <a:r>
              <a:rPr lang="en-US" sz="2200" dirty="0" err="1" smtClean="0">
                <a:solidFill>
                  <a:schemeClr val="bg2">
                    <a:lumMod val="25000"/>
                  </a:schemeClr>
                </a:solidFill>
              </a:rPr>
              <a:t>tructured</a:t>
            </a:r>
            <a:r>
              <a:rPr lang="en-US" sz="22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sz="2200" dirty="0">
                <a:solidFill>
                  <a:schemeClr val="bg2">
                    <a:lumMod val="25000"/>
                  </a:schemeClr>
                </a:solidFill>
              </a:rPr>
              <a:t>learning that typically takes place in an </a:t>
            </a:r>
            <a:r>
              <a:rPr lang="en-US" sz="2200" dirty="0" smtClean="0">
                <a:solidFill>
                  <a:schemeClr val="bg2">
                    <a:lumMod val="25000"/>
                  </a:schemeClr>
                </a:solidFill>
              </a:rPr>
              <a:t>education</a:t>
            </a:r>
            <a:r>
              <a:rPr lang="cs-CZ" sz="2200" dirty="0" smtClean="0">
                <a:solidFill>
                  <a:schemeClr val="bg2">
                    <a:lumMod val="25000"/>
                  </a:schemeClr>
                </a:solidFill>
              </a:rPr>
              <a:t>/</a:t>
            </a:r>
            <a:r>
              <a:rPr lang="en-US" sz="2200" dirty="0" smtClean="0">
                <a:solidFill>
                  <a:schemeClr val="bg2">
                    <a:lumMod val="25000"/>
                  </a:schemeClr>
                </a:solidFill>
              </a:rPr>
              <a:t>training </a:t>
            </a:r>
            <a:r>
              <a:rPr lang="en-US" sz="2200" dirty="0">
                <a:solidFill>
                  <a:schemeClr val="bg2">
                    <a:lumMod val="25000"/>
                  </a:schemeClr>
                </a:solidFill>
              </a:rPr>
              <a:t>institution, usually with a set curriculum and </a:t>
            </a:r>
            <a:r>
              <a:rPr lang="en-US" sz="2200" dirty="0" smtClean="0">
                <a:solidFill>
                  <a:schemeClr val="bg2">
                    <a:lumMod val="25000"/>
                  </a:schemeClr>
                </a:solidFill>
              </a:rPr>
              <a:t>credentials</a:t>
            </a:r>
            <a:r>
              <a:rPr lang="cs-CZ" sz="2200" dirty="0" smtClean="0">
                <a:solidFill>
                  <a:schemeClr val="bg2">
                    <a:lumMod val="25000"/>
                  </a:schemeClr>
                </a:solidFill>
              </a:rPr>
              <a:t> („</a:t>
            </a:r>
            <a:r>
              <a:rPr lang="cs-CZ" sz="2200" dirty="0" err="1" smtClean="0">
                <a:solidFill>
                  <a:schemeClr val="bg2">
                    <a:lumMod val="25000"/>
                  </a:schemeClr>
                </a:solidFill>
              </a:rPr>
              <a:t>accreditation</a:t>
            </a:r>
            <a:r>
              <a:rPr lang="cs-CZ" sz="2200" dirty="0" smtClean="0">
                <a:solidFill>
                  <a:schemeClr val="bg2">
                    <a:lumMod val="25000"/>
                  </a:schemeClr>
                </a:solidFill>
              </a:rPr>
              <a:t>“) </a:t>
            </a:r>
            <a:r>
              <a:rPr lang="cs-CZ" sz="2200" dirty="0" smtClean="0">
                <a:solidFill>
                  <a:schemeClr val="bg2">
                    <a:lumMod val="25000"/>
                  </a:schemeClr>
                </a:solidFill>
                <a:sym typeface="Wingdings" pitchFamily="2" charset="2"/>
              </a:rPr>
              <a:t> </a:t>
            </a:r>
            <a:r>
              <a:rPr lang="cs-CZ" sz="2200" dirty="0" err="1" smtClean="0">
                <a:solidFill>
                  <a:schemeClr val="bg2">
                    <a:lumMod val="25000"/>
                  </a:schemeClr>
                </a:solidFill>
                <a:sym typeface="Wingdings" pitchFamily="2" charset="2"/>
              </a:rPr>
              <a:t>certificate</a:t>
            </a:r>
            <a:endParaRPr lang="cs-CZ" sz="2200" dirty="0" smtClean="0">
              <a:solidFill>
                <a:schemeClr val="bg2">
                  <a:lumMod val="25000"/>
                </a:schemeClr>
              </a:solidFill>
            </a:endParaRPr>
          </a:p>
          <a:p>
            <a:pPr>
              <a:lnSpc>
                <a:spcPct val="114000"/>
              </a:lnSpc>
            </a:pPr>
            <a:r>
              <a:rPr lang="cs-CZ" sz="2400" b="1" dirty="0" smtClean="0">
                <a:solidFill>
                  <a:schemeClr val="bg2">
                    <a:lumMod val="10000"/>
                  </a:schemeClr>
                </a:solidFill>
              </a:rPr>
              <a:t>Non-</a:t>
            </a:r>
            <a:r>
              <a:rPr lang="cs-CZ" sz="2400" b="1" dirty="0" err="1" smtClean="0">
                <a:solidFill>
                  <a:schemeClr val="bg2">
                    <a:lumMod val="10000"/>
                  </a:schemeClr>
                </a:solidFill>
              </a:rPr>
              <a:t>formal</a:t>
            </a:r>
            <a:r>
              <a:rPr lang="cs-CZ" sz="2400" b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cs-CZ" sz="2200" b="1" dirty="0" smtClean="0">
                <a:solidFill>
                  <a:schemeClr val="bg2">
                    <a:lumMod val="10000"/>
                  </a:schemeClr>
                </a:solidFill>
              </a:rPr>
              <a:t>= </a:t>
            </a:r>
            <a:r>
              <a:rPr lang="en-US" sz="2200" dirty="0">
                <a:solidFill>
                  <a:schemeClr val="bg2">
                    <a:lumMod val="10000"/>
                  </a:schemeClr>
                </a:solidFill>
              </a:rPr>
              <a:t>organized by educational </a:t>
            </a:r>
            <a:r>
              <a:rPr lang="en-US" sz="2200" dirty="0" smtClean="0">
                <a:solidFill>
                  <a:schemeClr val="bg2">
                    <a:lumMod val="10000"/>
                  </a:schemeClr>
                </a:solidFill>
              </a:rPr>
              <a:t>institutions</a:t>
            </a:r>
            <a:r>
              <a:rPr lang="cs-CZ" sz="22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2200" dirty="0" smtClean="0">
                <a:solidFill>
                  <a:schemeClr val="bg2">
                    <a:lumMod val="10000"/>
                  </a:schemeClr>
                </a:solidFill>
              </a:rPr>
              <a:t>but </a:t>
            </a:r>
            <a:r>
              <a:rPr lang="en-US" sz="2200" dirty="0">
                <a:solidFill>
                  <a:schemeClr val="bg2">
                    <a:lumMod val="10000"/>
                  </a:schemeClr>
                </a:solidFill>
              </a:rPr>
              <a:t>non </a:t>
            </a:r>
            <a:r>
              <a:rPr lang="en-US" sz="2200" dirty="0" smtClean="0">
                <a:solidFill>
                  <a:schemeClr val="bg2">
                    <a:lumMod val="10000"/>
                  </a:schemeClr>
                </a:solidFill>
              </a:rPr>
              <a:t>credential</a:t>
            </a:r>
            <a:r>
              <a:rPr lang="cs-CZ" sz="2200" dirty="0">
                <a:solidFill>
                  <a:schemeClr val="bg2">
                    <a:lumMod val="10000"/>
                  </a:schemeClr>
                </a:solidFill>
              </a:rPr>
              <a:t>/ </a:t>
            </a:r>
            <a:r>
              <a:rPr lang="cs-CZ" sz="2200" dirty="0" err="1">
                <a:solidFill>
                  <a:schemeClr val="bg2">
                    <a:lumMod val="10000"/>
                  </a:schemeClr>
                </a:solidFill>
              </a:rPr>
              <a:t>provided</a:t>
            </a:r>
            <a:r>
              <a:rPr lang="cs-CZ" sz="2200" dirty="0">
                <a:solidFill>
                  <a:schemeClr val="bg2">
                    <a:lumMod val="10000"/>
                  </a:schemeClr>
                </a:solidFill>
              </a:rPr>
              <a:t> in </a:t>
            </a:r>
            <a:r>
              <a:rPr lang="cs-CZ" sz="2200" dirty="0" err="1">
                <a:solidFill>
                  <a:schemeClr val="bg2">
                    <a:lumMod val="10000"/>
                  </a:schemeClr>
                </a:solidFill>
              </a:rPr>
              <a:t>the</a:t>
            </a:r>
            <a:r>
              <a:rPr lang="cs-CZ" sz="22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cs-CZ" sz="2200" dirty="0" err="1" smtClean="0">
                <a:solidFill>
                  <a:schemeClr val="bg2">
                    <a:lumMod val="10000"/>
                  </a:schemeClr>
                </a:solidFill>
              </a:rPr>
              <a:t>workplace</a:t>
            </a:r>
            <a:r>
              <a:rPr lang="cs-CZ" sz="2200" dirty="0" smtClean="0">
                <a:solidFill>
                  <a:schemeClr val="bg2">
                    <a:lumMod val="10000"/>
                  </a:schemeClr>
                </a:solidFill>
              </a:rPr>
              <a:t>/ </a:t>
            </a:r>
            <a:r>
              <a:rPr lang="en-US" sz="2200" dirty="0">
                <a:solidFill>
                  <a:schemeClr val="bg2">
                    <a:lumMod val="10000"/>
                  </a:schemeClr>
                </a:solidFill>
              </a:rPr>
              <a:t>through the activities of civil society organizations and groups</a:t>
            </a:r>
            <a:endParaRPr lang="cs-CZ" sz="2200" dirty="0" smtClean="0">
              <a:solidFill>
                <a:schemeClr val="bg2">
                  <a:lumMod val="10000"/>
                </a:schemeClr>
              </a:solidFill>
            </a:endParaRPr>
          </a:p>
          <a:p>
            <a:pPr>
              <a:lnSpc>
                <a:spcPct val="114000"/>
              </a:lnSpc>
            </a:pPr>
            <a:r>
              <a:rPr lang="cs-CZ" sz="2400" b="1" dirty="0" err="1" smtClean="0"/>
              <a:t>Informal</a:t>
            </a:r>
            <a:r>
              <a:rPr lang="cs-CZ" sz="2400" b="1" dirty="0" smtClean="0"/>
              <a:t> </a:t>
            </a:r>
            <a:r>
              <a:rPr lang="cs-CZ" sz="2200" dirty="0" smtClean="0"/>
              <a:t>= </a:t>
            </a:r>
            <a:r>
              <a:rPr lang="en-US" sz="2200" dirty="0"/>
              <a:t>goes on all the time, resulting from daily </a:t>
            </a:r>
            <a:r>
              <a:rPr lang="en-US" sz="2200" dirty="0" smtClean="0"/>
              <a:t>life</a:t>
            </a:r>
            <a:endParaRPr lang="cs-CZ" sz="2200" dirty="0" smtClean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467544" y="9925"/>
            <a:ext cx="8229600" cy="1143000"/>
          </a:xfrm>
        </p:spPr>
        <p:txBody>
          <a:bodyPr/>
          <a:lstStyle/>
          <a:p>
            <a:pPr algn="ctr"/>
            <a:r>
              <a:rPr lang="cs-CZ" dirty="0" err="1" smtClean="0"/>
              <a:t>Adult</a:t>
            </a:r>
            <a:r>
              <a:rPr lang="cs-CZ" dirty="0" smtClean="0"/>
              <a:t> </a:t>
            </a:r>
            <a:r>
              <a:rPr lang="cs-CZ" dirty="0" err="1" smtClean="0"/>
              <a:t>education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12289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22940"/>
            <a:ext cx="8229600" cy="1143000"/>
          </a:xfrm>
        </p:spPr>
        <p:txBody>
          <a:bodyPr/>
          <a:lstStyle/>
          <a:p>
            <a:pPr algn="ctr"/>
            <a:r>
              <a:rPr lang="cs-CZ" dirty="0" err="1" smtClean="0"/>
              <a:t>Adult</a:t>
            </a:r>
            <a:r>
              <a:rPr lang="cs-CZ" dirty="0" smtClean="0"/>
              <a:t> </a:t>
            </a:r>
            <a:r>
              <a:rPr lang="cs-CZ" dirty="0" err="1" smtClean="0"/>
              <a:t>education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395536" y="1052736"/>
            <a:ext cx="4040188" cy="762000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cs-CZ" dirty="0" err="1" smtClean="0"/>
              <a:t>Formal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572000" y="1052736"/>
            <a:ext cx="4041775" cy="762000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cs-CZ" dirty="0" smtClean="0"/>
              <a:t>Non-</a:t>
            </a:r>
            <a:r>
              <a:rPr lang="cs-CZ" dirty="0" err="1" smtClean="0"/>
              <a:t>formal</a:t>
            </a:r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323528" y="2060848"/>
            <a:ext cx="4248472" cy="4680520"/>
          </a:xfrm>
        </p:spPr>
        <p:txBody>
          <a:bodyPr/>
          <a:lstStyle/>
          <a:p>
            <a:r>
              <a:rPr lang="cs-CZ" b="1" dirty="0" smtClean="0"/>
              <a:t>(</a:t>
            </a:r>
            <a:r>
              <a:rPr lang="cs-CZ" b="1" dirty="0" err="1" smtClean="0"/>
              <a:t>s</a:t>
            </a:r>
            <a:r>
              <a:rPr lang="cs-CZ" b="1" dirty="0" err="1" smtClean="0"/>
              <a:t>ome</a:t>
            </a:r>
            <a:r>
              <a:rPr lang="cs-CZ" b="1" dirty="0" smtClean="0"/>
              <a:t> </a:t>
            </a:r>
            <a:r>
              <a:rPr lang="cs-CZ" b="1" dirty="0" err="1" smtClean="0"/>
              <a:t>high</a:t>
            </a:r>
            <a:r>
              <a:rPr lang="cs-CZ" b="1" dirty="0" smtClean="0"/>
              <a:t> </a:t>
            </a:r>
            <a:r>
              <a:rPr lang="cs-CZ" b="1" dirty="0" err="1" smtClean="0"/>
              <a:t>schools</a:t>
            </a:r>
            <a:r>
              <a:rPr lang="cs-CZ" b="1" dirty="0" smtClean="0"/>
              <a:t>)</a:t>
            </a:r>
          </a:p>
          <a:p>
            <a:pPr lvl="1"/>
            <a:r>
              <a:rPr lang="cs-CZ" dirty="0" err="1" smtClean="0"/>
              <a:t>School</a:t>
            </a:r>
            <a:r>
              <a:rPr lang="cs-CZ" dirty="0" smtClean="0"/>
              <a:t> </a:t>
            </a:r>
            <a:r>
              <a:rPr lang="cs-CZ" dirty="0" err="1" smtClean="0"/>
              <a:t>act</a:t>
            </a:r>
            <a:r>
              <a:rPr lang="cs-CZ" dirty="0" smtClean="0"/>
              <a:t> </a:t>
            </a:r>
            <a:r>
              <a:rPr lang="cs-CZ" dirty="0" smtClean="0"/>
              <a:t>(561/2004 </a:t>
            </a:r>
            <a:r>
              <a:rPr lang="cs-CZ" dirty="0"/>
              <a:t>Sb</a:t>
            </a:r>
            <a:r>
              <a:rPr lang="cs-CZ" dirty="0" smtClean="0"/>
              <a:t>.)</a:t>
            </a:r>
          </a:p>
          <a:p>
            <a:pPr lvl="1"/>
            <a:r>
              <a:rPr lang="cs-CZ" dirty="0" err="1"/>
              <a:t>u</a:t>
            </a:r>
            <a:r>
              <a:rPr lang="cs-CZ" dirty="0" err="1" smtClean="0"/>
              <a:t>sually</a:t>
            </a:r>
            <a:r>
              <a:rPr lang="cs-CZ" dirty="0" smtClean="0"/>
              <a:t> </a:t>
            </a:r>
            <a:r>
              <a:rPr lang="cs-CZ" dirty="0" err="1" smtClean="0"/>
              <a:t>for</a:t>
            </a:r>
            <a:r>
              <a:rPr lang="cs-CZ" dirty="0" smtClean="0"/>
              <a:t> </a:t>
            </a:r>
            <a:r>
              <a:rPr lang="cs-CZ" dirty="0" err="1" smtClean="0"/>
              <a:t>people</a:t>
            </a:r>
            <a:r>
              <a:rPr lang="cs-CZ" dirty="0" smtClean="0"/>
              <a:t> </a:t>
            </a:r>
            <a:r>
              <a:rPr lang="cs-CZ" dirty="0" err="1" smtClean="0"/>
              <a:t>who</a:t>
            </a:r>
            <a:r>
              <a:rPr lang="cs-CZ" dirty="0" smtClean="0"/>
              <a:t> </a:t>
            </a:r>
            <a:r>
              <a:rPr lang="cs-CZ" dirty="0" err="1" smtClean="0"/>
              <a:t>dropped-out</a:t>
            </a:r>
            <a:r>
              <a:rPr lang="cs-CZ" dirty="0" smtClean="0"/>
              <a:t> </a:t>
            </a:r>
            <a:r>
              <a:rPr lang="cs-CZ" dirty="0" err="1" smtClean="0"/>
              <a:t>earlier</a:t>
            </a:r>
            <a:r>
              <a:rPr lang="cs-CZ" dirty="0" smtClean="0"/>
              <a:t> &amp; </a:t>
            </a:r>
            <a:r>
              <a:rPr lang="cs-CZ" dirty="0" err="1" smtClean="0"/>
              <a:t>want</a:t>
            </a:r>
            <a:r>
              <a:rPr lang="cs-CZ" dirty="0" smtClean="0"/>
              <a:t> to </a:t>
            </a:r>
            <a:r>
              <a:rPr lang="cs-CZ" dirty="0" err="1" smtClean="0"/>
              <a:t>get</a:t>
            </a:r>
            <a:r>
              <a:rPr lang="cs-CZ" dirty="0" smtClean="0"/>
              <a:t> a </a:t>
            </a:r>
            <a:r>
              <a:rPr lang="cs-CZ" dirty="0" err="1" smtClean="0"/>
              <a:t>higher</a:t>
            </a:r>
            <a:r>
              <a:rPr lang="cs-CZ" dirty="0" smtClean="0"/>
              <a:t> </a:t>
            </a:r>
            <a:r>
              <a:rPr lang="cs-CZ" dirty="0" err="1" smtClean="0"/>
              <a:t>certificate</a:t>
            </a:r>
            <a:endParaRPr lang="cs-CZ" dirty="0" smtClean="0"/>
          </a:p>
          <a:p>
            <a:pPr lvl="1"/>
            <a:r>
              <a:rPr lang="cs-CZ" dirty="0" err="1"/>
              <a:t>o</a:t>
            </a:r>
            <a:r>
              <a:rPr lang="cs-CZ" dirty="0" err="1" smtClean="0"/>
              <a:t>ften</a:t>
            </a:r>
            <a:r>
              <a:rPr lang="cs-CZ" dirty="0" smtClean="0"/>
              <a:t> as „</a:t>
            </a:r>
            <a:r>
              <a:rPr lang="cs-CZ" dirty="0" err="1" smtClean="0"/>
              <a:t>distant</a:t>
            </a:r>
            <a:r>
              <a:rPr lang="cs-CZ" dirty="0" smtClean="0"/>
              <a:t> </a:t>
            </a:r>
            <a:r>
              <a:rPr lang="cs-CZ" dirty="0" err="1" smtClean="0"/>
              <a:t>studies</a:t>
            </a:r>
            <a:r>
              <a:rPr lang="cs-CZ" dirty="0" smtClean="0"/>
              <a:t>“</a:t>
            </a:r>
            <a:endParaRPr lang="cs-CZ" dirty="0" smtClean="0"/>
          </a:p>
          <a:p>
            <a:r>
              <a:rPr lang="cs-CZ" b="1" dirty="0" err="1"/>
              <a:t>u</a:t>
            </a:r>
            <a:r>
              <a:rPr lang="cs-CZ" b="1" dirty="0" err="1" smtClean="0"/>
              <a:t>niversities</a:t>
            </a:r>
            <a:r>
              <a:rPr lang="cs-CZ" b="1" dirty="0" smtClean="0"/>
              <a:t> </a:t>
            </a:r>
            <a:r>
              <a:rPr lang="cs-CZ" b="1" dirty="0" smtClean="0"/>
              <a:t>&amp; </a:t>
            </a:r>
            <a:r>
              <a:rPr lang="cs-CZ" b="1" dirty="0" err="1" smtClean="0"/>
              <a:t>colleges</a:t>
            </a:r>
            <a:endParaRPr lang="cs-CZ" b="1" dirty="0" smtClean="0"/>
          </a:p>
          <a:p>
            <a:pPr lvl="1"/>
            <a:r>
              <a:rPr lang="cs-CZ" dirty="0" err="1" smtClean="0"/>
              <a:t>Higher</a:t>
            </a:r>
            <a:r>
              <a:rPr lang="cs-CZ" dirty="0" smtClean="0"/>
              <a:t> </a:t>
            </a:r>
            <a:r>
              <a:rPr lang="cs-CZ" dirty="0" err="1" smtClean="0"/>
              <a:t>education</a:t>
            </a:r>
            <a:r>
              <a:rPr lang="cs-CZ" dirty="0"/>
              <a:t> </a:t>
            </a:r>
            <a:r>
              <a:rPr lang="cs-CZ" dirty="0" err="1" smtClean="0"/>
              <a:t>act</a:t>
            </a:r>
            <a:r>
              <a:rPr lang="cs-CZ" dirty="0" smtClean="0"/>
              <a:t> (111/1998 Sb.)</a:t>
            </a:r>
          </a:p>
          <a:p>
            <a:pPr lvl="1"/>
            <a:r>
              <a:rPr lang="cs-CZ" dirty="0" smtClean="0"/>
              <a:t>…</a:t>
            </a:r>
            <a:endParaRPr lang="cs-CZ" dirty="0" smtClean="0"/>
          </a:p>
          <a:p>
            <a:r>
              <a:rPr lang="cs-CZ" b="1" dirty="0" err="1"/>
              <a:t>f</a:t>
            </a:r>
            <a:r>
              <a:rPr lang="cs-CZ" b="1" dirty="0" err="1" smtClean="0"/>
              <a:t>urther</a:t>
            </a:r>
            <a:r>
              <a:rPr lang="cs-CZ" b="1" dirty="0" smtClean="0"/>
              <a:t> </a:t>
            </a:r>
            <a:r>
              <a:rPr lang="cs-CZ" b="1" dirty="0" err="1" smtClean="0"/>
              <a:t>education</a:t>
            </a:r>
            <a:endParaRPr lang="cs-CZ" b="1" dirty="0" smtClean="0"/>
          </a:p>
          <a:p>
            <a:pPr lvl="1"/>
            <a:r>
              <a:rPr lang="cs-CZ" dirty="0" err="1"/>
              <a:t>m</a:t>
            </a:r>
            <a:r>
              <a:rPr lang="cs-CZ" dirty="0" err="1" smtClean="0"/>
              <a:t>andatory</a:t>
            </a:r>
            <a:r>
              <a:rPr lang="cs-CZ" dirty="0" smtClean="0"/>
              <a:t> </a:t>
            </a:r>
            <a:r>
              <a:rPr lang="cs-CZ" dirty="0" err="1" smtClean="0"/>
              <a:t>for</a:t>
            </a:r>
            <a:r>
              <a:rPr lang="cs-CZ" dirty="0" smtClean="0"/>
              <a:t> </a:t>
            </a:r>
            <a:r>
              <a:rPr lang="cs-CZ" dirty="0" err="1" smtClean="0"/>
              <a:t>some</a:t>
            </a:r>
            <a:r>
              <a:rPr lang="cs-CZ" dirty="0" smtClean="0"/>
              <a:t> </a:t>
            </a:r>
            <a:r>
              <a:rPr lang="cs-CZ" dirty="0" err="1" smtClean="0"/>
              <a:t>professions</a:t>
            </a:r>
            <a:r>
              <a:rPr lang="cs-CZ" dirty="0"/>
              <a:t> </a:t>
            </a:r>
            <a:r>
              <a:rPr lang="cs-CZ" dirty="0" smtClean="0"/>
              <a:t>(</a:t>
            </a:r>
            <a:r>
              <a:rPr lang="cs-CZ" dirty="0" err="1" smtClean="0"/>
              <a:t>e.g</a:t>
            </a:r>
            <a:r>
              <a:rPr lang="cs-CZ" dirty="0" smtClean="0"/>
              <a:t>., </a:t>
            </a:r>
            <a:r>
              <a:rPr lang="cs-CZ" dirty="0" err="1" smtClean="0"/>
              <a:t>teachers</a:t>
            </a:r>
            <a:r>
              <a:rPr lang="cs-CZ" dirty="0" smtClean="0"/>
              <a:t>)</a:t>
            </a:r>
            <a:endParaRPr lang="cs-CZ" dirty="0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499992" y="2060848"/>
            <a:ext cx="4644008" cy="4797152"/>
          </a:xfrm>
        </p:spPr>
        <p:txBody>
          <a:bodyPr/>
          <a:lstStyle/>
          <a:p>
            <a:r>
              <a:rPr lang="cs-CZ" b="1" dirty="0" smtClean="0"/>
              <a:t>(</a:t>
            </a:r>
            <a:r>
              <a:rPr lang="cs-CZ" b="1" dirty="0" err="1" smtClean="0"/>
              <a:t>some</a:t>
            </a:r>
            <a:r>
              <a:rPr lang="cs-CZ" b="1" dirty="0" smtClean="0"/>
              <a:t> </a:t>
            </a:r>
            <a:r>
              <a:rPr lang="cs-CZ" b="1" dirty="0" err="1" smtClean="0"/>
              <a:t>universities</a:t>
            </a:r>
            <a:r>
              <a:rPr lang="cs-CZ" b="1" dirty="0" smtClean="0"/>
              <a:t>)</a:t>
            </a:r>
          </a:p>
          <a:p>
            <a:pPr lvl="1"/>
            <a:r>
              <a:rPr lang="cs-CZ" dirty="0" err="1"/>
              <a:t>l</a:t>
            </a:r>
            <a:r>
              <a:rPr lang="cs-CZ" dirty="0" err="1" smtClean="0"/>
              <a:t>ifelong</a:t>
            </a:r>
            <a:r>
              <a:rPr lang="cs-CZ" dirty="0" smtClean="0"/>
              <a:t> </a:t>
            </a:r>
            <a:r>
              <a:rPr lang="cs-CZ" dirty="0" err="1" smtClean="0"/>
              <a:t>learning</a:t>
            </a:r>
            <a:r>
              <a:rPr lang="cs-CZ" dirty="0" smtClean="0"/>
              <a:t> </a:t>
            </a:r>
            <a:r>
              <a:rPr lang="cs-CZ" dirty="0" err="1" smtClean="0"/>
              <a:t>courses</a:t>
            </a:r>
            <a:endParaRPr lang="cs-CZ" dirty="0" smtClean="0"/>
          </a:p>
          <a:p>
            <a:pPr lvl="1"/>
            <a:r>
              <a:rPr lang="cs-CZ" dirty="0" smtClean="0"/>
              <a:t>University </a:t>
            </a:r>
            <a:r>
              <a:rPr lang="cs-CZ" dirty="0" err="1" smtClean="0"/>
              <a:t>of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3rd </a:t>
            </a:r>
            <a:r>
              <a:rPr lang="cs-CZ" dirty="0" err="1" smtClean="0"/>
              <a:t>age</a:t>
            </a:r>
            <a:endParaRPr lang="cs-CZ" dirty="0" smtClean="0"/>
          </a:p>
          <a:p>
            <a:r>
              <a:rPr lang="cs-CZ" b="1" dirty="0" smtClean="0"/>
              <a:t>(</a:t>
            </a:r>
            <a:r>
              <a:rPr lang="cs-CZ" b="1" dirty="0" err="1" smtClean="0"/>
              <a:t>some</a:t>
            </a:r>
            <a:r>
              <a:rPr lang="cs-CZ" b="1" dirty="0" smtClean="0"/>
              <a:t>) </a:t>
            </a:r>
            <a:r>
              <a:rPr lang="cs-CZ" b="1" dirty="0" err="1" smtClean="0"/>
              <a:t>employers</a:t>
            </a:r>
            <a:endParaRPr lang="cs-CZ" b="1" dirty="0" smtClean="0"/>
          </a:p>
          <a:p>
            <a:pPr lvl="1"/>
            <a:r>
              <a:rPr lang="cs-CZ" dirty="0" err="1"/>
              <a:t>c</a:t>
            </a:r>
            <a:r>
              <a:rPr lang="cs-CZ" dirty="0" err="1" smtClean="0"/>
              <a:t>oaching</a:t>
            </a:r>
            <a:r>
              <a:rPr lang="cs-CZ" dirty="0" smtClean="0"/>
              <a:t>, </a:t>
            </a:r>
            <a:r>
              <a:rPr lang="cs-CZ" dirty="0" err="1" smtClean="0"/>
              <a:t>language</a:t>
            </a:r>
            <a:r>
              <a:rPr lang="cs-CZ" dirty="0" smtClean="0"/>
              <a:t> </a:t>
            </a:r>
            <a:r>
              <a:rPr lang="cs-CZ" dirty="0" err="1" smtClean="0"/>
              <a:t>courses</a:t>
            </a:r>
            <a:r>
              <a:rPr lang="cs-CZ" dirty="0" smtClean="0"/>
              <a:t>, </a:t>
            </a:r>
            <a:r>
              <a:rPr lang="cs-CZ" dirty="0" err="1" smtClean="0"/>
              <a:t>personnel</a:t>
            </a:r>
            <a:r>
              <a:rPr lang="cs-CZ" dirty="0" smtClean="0"/>
              <a:t> </a:t>
            </a:r>
            <a:r>
              <a:rPr lang="cs-CZ" dirty="0" err="1" smtClean="0"/>
              <a:t>development</a:t>
            </a:r>
            <a:endParaRPr lang="cs-CZ" dirty="0" smtClean="0"/>
          </a:p>
          <a:p>
            <a:r>
              <a:rPr lang="cs-CZ" b="1" dirty="0" err="1"/>
              <a:t>p</a:t>
            </a:r>
            <a:r>
              <a:rPr lang="cs-CZ" b="1" dirty="0" err="1" smtClean="0"/>
              <a:t>rivate</a:t>
            </a:r>
            <a:r>
              <a:rPr lang="cs-CZ" b="1" dirty="0" smtClean="0"/>
              <a:t> </a:t>
            </a:r>
            <a:r>
              <a:rPr lang="cs-CZ" b="1" dirty="0" err="1" smtClean="0"/>
              <a:t>institutions</a:t>
            </a:r>
            <a:r>
              <a:rPr lang="cs-CZ" b="1" dirty="0" smtClean="0"/>
              <a:t>/</a:t>
            </a:r>
            <a:r>
              <a:rPr lang="cs-CZ" b="1" dirty="0" err="1" smtClean="0"/>
              <a:t>NGO‘s</a:t>
            </a:r>
            <a:endParaRPr lang="cs-CZ" b="1" dirty="0" smtClean="0"/>
          </a:p>
          <a:p>
            <a:pPr lvl="1"/>
            <a:r>
              <a:rPr lang="cs-CZ" dirty="0" err="1"/>
              <a:t>v</a:t>
            </a:r>
            <a:r>
              <a:rPr lang="cs-CZ" dirty="0" err="1" smtClean="0"/>
              <a:t>oluntary</a:t>
            </a:r>
            <a:r>
              <a:rPr lang="cs-CZ" dirty="0" smtClean="0"/>
              <a:t> </a:t>
            </a:r>
            <a:r>
              <a:rPr lang="cs-CZ" dirty="0" err="1" smtClean="0"/>
              <a:t>courses</a:t>
            </a:r>
            <a:r>
              <a:rPr lang="cs-CZ" dirty="0" smtClean="0"/>
              <a:t> (no </a:t>
            </a:r>
            <a:r>
              <a:rPr lang="cs-CZ" dirty="0" err="1" smtClean="0"/>
              <a:t>official</a:t>
            </a:r>
            <a:r>
              <a:rPr lang="cs-CZ" dirty="0" smtClean="0"/>
              <a:t> </a:t>
            </a:r>
            <a:r>
              <a:rPr lang="cs-CZ" dirty="0" err="1" smtClean="0"/>
              <a:t>certificate</a:t>
            </a:r>
            <a:r>
              <a:rPr lang="cs-CZ" dirty="0" smtClean="0"/>
              <a:t>)</a:t>
            </a:r>
          </a:p>
          <a:p>
            <a:pPr lvl="1"/>
            <a:r>
              <a:rPr lang="cs-CZ" dirty="0" err="1" smtClean="0"/>
              <a:t>language</a:t>
            </a:r>
            <a:r>
              <a:rPr lang="cs-CZ" dirty="0" smtClean="0"/>
              <a:t> </a:t>
            </a:r>
            <a:r>
              <a:rPr lang="cs-CZ" dirty="0" err="1" smtClean="0"/>
              <a:t>courses</a:t>
            </a:r>
            <a:r>
              <a:rPr lang="cs-CZ" dirty="0" smtClean="0"/>
              <a:t> (</a:t>
            </a:r>
            <a:r>
              <a:rPr lang="cs-CZ" dirty="0" err="1" smtClean="0"/>
              <a:t>for</a:t>
            </a:r>
            <a:r>
              <a:rPr lang="cs-CZ" dirty="0" smtClean="0"/>
              <a:t> </a:t>
            </a:r>
            <a:r>
              <a:rPr lang="cs-CZ" dirty="0" err="1" smtClean="0"/>
              <a:t>exams</a:t>
            </a:r>
            <a:r>
              <a:rPr lang="cs-CZ" dirty="0"/>
              <a:t>: </a:t>
            </a:r>
            <a:r>
              <a:rPr lang="cs-CZ" dirty="0" err="1"/>
              <a:t>S</a:t>
            </a:r>
            <a:r>
              <a:rPr lang="cs-CZ" dirty="0" err="1" smtClean="0"/>
              <a:t>chool</a:t>
            </a:r>
            <a:r>
              <a:rPr lang="cs-CZ" dirty="0" smtClean="0"/>
              <a:t> </a:t>
            </a:r>
            <a:r>
              <a:rPr lang="cs-CZ" dirty="0" err="1" smtClean="0"/>
              <a:t>act</a:t>
            </a:r>
            <a:r>
              <a:rPr lang="cs-CZ" dirty="0" smtClean="0"/>
              <a:t> (561/2004 </a:t>
            </a:r>
            <a:r>
              <a:rPr lang="cs-CZ" dirty="0"/>
              <a:t>Sb</a:t>
            </a:r>
            <a:r>
              <a:rPr lang="cs-CZ" dirty="0" smtClean="0"/>
              <a:t>.) )</a:t>
            </a:r>
            <a:endParaRPr lang="cs-CZ" dirty="0"/>
          </a:p>
          <a:p>
            <a:pPr lvl="1"/>
            <a:r>
              <a:rPr lang="cs-CZ" dirty="0" err="1"/>
              <a:t>p</a:t>
            </a:r>
            <a:r>
              <a:rPr lang="cs-CZ" dirty="0" err="1" smtClean="0"/>
              <a:t>rofessional</a:t>
            </a:r>
            <a:r>
              <a:rPr lang="cs-CZ" dirty="0" smtClean="0"/>
              <a:t> </a:t>
            </a:r>
            <a:r>
              <a:rPr lang="cs-CZ" dirty="0" err="1" smtClean="0"/>
              <a:t>qualification</a:t>
            </a:r>
            <a:r>
              <a:rPr lang="cs-CZ" dirty="0" smtClean="0"/>
              <a:t>: </a:t>
            </a:r>
            <a:r>
              <a:rPr lang="cs-CZ" dirty="0" err="1" smtClean="0"/>
              <a:t>Act</a:t>
            </a:r>
            <a:r>
              <a:rPr lang="cs-CZ" dirty="0" smtClean="0"/>
              <a:t> on </a:t>
            </a:r>
            <a:r>
              <a:rPr lang="cs-CZ" dirty="0" err="1" smtClean="0"/>
              <a:t>further</a:t>
            </a:r>
            <a:r>
              <a:rPr lang="cs-CZ" dirty="0" smtClean="0"/>
              <a:t> </a:t>
            </a:r>
            <a:r>
              <a:rPr lang="cs-CZ" dirty="0" err="1" smtClean="0"/>
              <a:t>education</a:t>
            </a:r>
            <a:r>
              <a:rPr lang="cs-CZ" dirty="0"/>
              <a:t> (179/2006 </a:t>
            </a:r>
            <a:r>
              <a:rPr lang="cs-CZ" dirty="0" smtClean="0"/>
              <a:t>Sb.)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3106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457200" y="908720"/>
            <a:ext cx="8507288" cy="5760640"/>
          </a:xfrm>
        </p:spPr>
        <p:txBody>
          <a:bodyPr/>
          <a:lstStyle/>
          <a:p>
            <a:r>
              <a:rPr lang="cs-CZ" b="1" dirty="0" smtClean="0"/>
              <a:t>„Vyšší odborná škola“ (</a:t>
            </a:r>
            <a:r>
              <a:rPr lang="cs-CZ" b="1" dirty="0" err="1" smtClean="0"/>
              <a:t>professional</a:t>
            </a:r>
            <a:r>
              <a:rPr lang="cs-CZ" b="1" dirty="0" smtClean="0"/>
              <a:t> </a:t>
            </a:r>
            <a:r>
              <a:rPr lang="cs-CZ" b="1" dirty="0" err="1" smtClean="0"/>
              <a:t>education</a:t>
            </a:r>
            <a:r>
              <a:rPr lang="cs-CZ" b="1" dirty="0" smtClean="0"/>
              <a:t>)</a:t>
            </a:r>
          </a:p>
          <a:p>
            <a:pPr lvl="1"/>
            <a:r>
              <a:rPr lang="cs-CZ" dirty="0" smtClean="0"/>
              <a:t>„non-</a:t>
            </a:r>
            <a:r>
              <a:rPr lang="cs-CZ" dirty="0" err="1" smtClean="0"/>
              <a:t>higher</a:t>
            </a:r>
            <a:r>
              <a:rPr lang="cs-CZ" dirty="0" smtClean="0"/>
              <a:t> </a:t>
            </a:r>
            <a:r>
              <a:rPr lang="cs-CZ" dirty="0" err="1" smtClean="0"/>
              <a:t>education</a:t>
            </a:r>
            <a:r>
              <a:rPr lang="cs-CZ" dirty="0"/>
              <a:t>“ = </a:t>
            </a:r>
            <a:r>
              <a:rPr lang="cs-CZ" dirty="0" err="1"/>
              <a:t>School</a:t>
            </a:r>
            <a:r>
              <a:rPr lang="cs-CZ" dirty="0"/>
              <a:t> </a:t>
            </a:r>
            <a:r>
              <a:rPr lang="cs-CZ" dirty="0" err="1" smtClean="0"/>
              <a:t>act</a:t>
            </a:r>
            <a:r>
              <a:rPr lang="cs-CZ" dirty="0" smtClean="0"/>
              <a:t> (561/2004 </a:t>
            </a:r>
            <a:r>
              <a:rPr lang="cs-CZ" dirty="0"/>
              <a:t>Sb</a:t>
            </a:r>
            <a:r>
              <a:rPr lang="cs-CZ" dirty="0" smtClean="0"/>
              <a:t>.)</a:t>
            </a:r>
          </a:p>
          <a:p>
            <a:pPr lvl="1"/>
            <a:r>
              <a:rPr lang="cs-CZ" dirty="0" smtClean="0"/>
              <a:t>3 </a:t>
            </a:r>
            <a:r>
              <a:rPr lang="cs-CZ" dirty="0" err="1" smtClean="0"/>
              <a:t>years</a:t>
            </a:r>
            <a:r>
              <a:rPr lang="cs-CZ" dirty="0" smtClean="0"/>
              <a:t>, </a:t>
            </a:r>
            <a:r>
              <a:rPr lang="cs-CZ" dirty="0" err="1" smtClean="0"/>
              <a:t>usually</a:t>
            </a:r>
            <a:r>
              <a:rPr lang="cs-CZ" dirty="0" smtClean="0"/>
              <a:t> </a:t>
            </a:r>
            <a:r>
              <a:rPr lang="cs-CZ" dirty="0" err="1" smtClean="0"/>
              <a:t>paid</a:t>
            </a:r>
            <a:r>
              <a:rPr lang="cs-CZ" dirty="0" smtClean="0"/>
              <a:t> by </a:t>
            </a:r>
            <a:r>
              <a:rPr lang="cs-CZ" dirty="0" err="1" smtClean="0"/>
              <a:t>the</a:t>
            </a:r>
            <a:r>
              <a:rPr lang="cs-CZ" dirty="0" smtClean="0"/>
              <a:t> student </a:t>
            </a:r>
          </a:p>
          <a:p>
            <a:pPr lvl="1"/>
            <a:r>
              <a:rPr lang="cs-CZ" dirty="0" smtClean="0"/>
              <a:t>„absolutorium“ (</a:t>
            </a:r>
            <a:r>
              <a:rPr lang="cs-CZ" dirty="0" err="1" smtClean="0"/>
              <a:t>vocational</a:t>
            </a:r>
            <a:r>
              <a:rPr lang="cs-CZ" dirty="0" smtClean="0"/>
              <a:t> </a:t>
            </a:r>
            <a:r>
              <a:rPr lang="cs-CZ" dirty="0" err="1" smtClean="0"/>
              <a:t>subjects</a:t>
            </a:r>
            <a:r>
              <a:rPr lang="cs-CZ" dirty="0" smtClean="0"/>
              <a:t>, </a:t>
            </a:r>
            <a:r>
              <a:rPr lang="cs-CZ" dirty="0" err="1" smtClean="0"/>
              <a:t>foreign</a:t>
            </a:r>
            <a:r>
              <a:rPr lang="cs-CZ" dirty="0" smtClean="0"/>
              <a:t> </a:t>
            </a:r>
            <a:r>
              <a:rPr lang="cs-CZ" dirty="0" err="1" smtClean="0"/>
              <a:t>language</a:t>
            </a:r>
            <a:r>
              <a:rPr lang="cs-CZ" dirty="0" smtClean="0"/>
              <a:t>, thesis defense) </a:t>
            </a:r>
            <a:r>
              <a:rPr lang="cs-CZ" dirty="0" smtClean="0">
                <a:sym typeface="Wingdings" pitchFamily="2" charset="2"/>
              </a:rPr>
              <a:t> </a:t>
            </a:r>
            <a:r>
              <a:rPr lang="cs-CZ" dirty="0" err="1" smtClean="0"/>
              <a:t>DiS</a:t>
            </a:r>
            <a:r>
              <a:rPr lang="cs-CZ" dirty="0" smtClean="0"/>
              <a:t>. (ISCED 6 ≈ Bc.)</a:t>
            </a:r>
          </a:p>
          <a:p>
            <a:pPr lvl="1"/>
            <a:endParaRPr lang="cs-CZ" sz="1000" dirty="0" smtClean="0"/>
          </a:p>
          <a:p>
            <a:r>
              <a:rPr lang="cs-CZ" b="1" dirty="0" smtClean="0"/>
              <a:t>„Vysoká škola“ (</a:t>
            </a:r>
            <a:r>
              <a:rPr lang="cs-CZ" b="1" dirty="0" err="1" smtClean="0"/>
              <a:t>college</a:t>
            </a:r>
            <a:r>
              <a:rPr lang="cs-CZ" b="1" dirty="0" smtClean="0"/>
              <a:t>) &amp; University</a:t>
            </a:r>
            <a:r>
              <a:rPr lang="cs-CZ" dirty="0" smtClean="0"/>
              <a:t> </a:t>
            </a:r>
            <a:r>
              <a:rPr lang="cs-CZ" sz="2000" dirty="0" smtClean="0"/>
              <a:t>(+</a:t>
            </a:r>
            <a:r>
              <a:rPr lang="cs-CZ" sz="2000" dirty="0" err="1" smtClean="0"/>
              <a:t>research</a:t>
            </a:r>
            <a:r>
              <a:rPr lang="cs-CZ" sz="2000" dirty="0" smtClean="0"/>
              <a:t>)</a:t>
            </a:r>
          </a:p>
          <a:p>
            <a:pPr lvl="1"/>
            <a:r>
              <a:rPr lang="cs-CZ" sz="2000" dirty="0"/>
              <a:t>public (free), </a:t>
            </a:r>
            <a:r>
              <a:rPr lang="cs-CZ" sz="2000" dirty="0" err="1"/>
              <a:t>state</a:t>
            </a:r>
            <a:r>
              <a:rPr lang="cs-CZ" sz="2000" dirty="0"/>
              <a:t> (police, </a:t>
            </a:r>
            <a:r>
              <a:rPr lang="cs-CZ" sz="2000" dirty="0" err="1"/>
              <a:t>army</a:t>
            </a:r>
            <a:r>
              <a:rPr lang="cs-CZ" sz="2000" dirty="0"/>
              <a:t>) &amp; </a:t>
            </a:r>
            <a:r>
              <a:rPr lang="cs-CZ" sz="2000" dirty="0" err="1"/>
              <a:t>private</a:t>
            </a:r>
            <a:r>
              <a:rPr lang="cs-CZ" sz="2000" dirty="0"/>
              <a:t> (</a:t>
            </a:r>
            <a:r>
              <a:rPr lang="cs-CZ" sz="2000" dirty="0" err="1"/>
              <a:t>paid</a:t>
            </a:r>
            <a:r>
              <a:rPr lang="cs-CZ" sz="2000" dirty="0" smtClean="0"/>
              <a:t>)</a:t>
            </a:r>
          </a:p>
          <a:p>
            <a:pPr lvl="1"/>
            <a:r>
              <a:rPr lang="cs-CZ" sz="2000" dirty="0"/>
              <a:t>f</a:t>
            </a:r>
            <a:r>
              <a:rPr lang="cs-CZ" sz="2000" dirty="0" smtClean="0"/>
              <a:t>ull-</a:t>
            </a:r>
            <a:r>
              <a:rPr lang="cs-CZ" sz="2000" dirty="0" err="1" smtClean="0"/>
              <a:t>time</a:t>
            </a:r>
            <a:r>
              <a:rPr lang="cs-CZ" sz="2000" dirty="0" smtClean="0"/>
              <a:t> </a:t>
            </a:r>
            <a:r>
              <a:rPr lang="cs-CZ" sz="2000" dirty="0" err="1" smtClean="0"/>
              <a:t>or</a:t>
            </a:r>
            <a:r>
              <a:rPr lang="cs-CZ" sz="2000" dirty="0" smtClean="0"/>
              <a:t> part-</a:t>
            </a:r>
            <a:r>
              <a:rPr lang="cs-CZ" sz="2000" dirty="0" err="1" smtClean="0"/>
              <a:t>time</a:t>
            </a:r>
            <a:r>
              <a:rPr lang="cs-CZ" sz="2000" dirty="0" smtClean="0"/>
              <a:t> (</a:t>
            </a:r>
            <a:r>
              <a:rPr lang="cs-CZ" sz="2000" dirty="0" err="1" smtClean="0"/>
              <a:t>distant</a:t>
            </a:r>
            <a:r>
              <a:rPr lang="cs-CZ" sz="2000" dirty="0" smtClean="0"/>
              <a:t>)</a:t>
            </a:r>
            <a:endParaRPr lang="cs-CZ" sz="2000" dirty="0"/>
          </a:p>
          <a:p>
            <a:pPr lvl="1"/>
            <a:r>
              <a:rPr lang="cs-CZ" sz="2000" dirty="0" smtClean="0"/>
              <a:t>Bologna </a:t>
            </a:r>
            <a:r>
              <a:rPr lang="cs-CZ" sz="2000" dirty="0" err="1" smtClean="0"/>
              <a:t>agreement</a:t>
            </a:r>
            <a:r>
              <a:rPr lang="cs-CZ" sz="2000" dirty="0" smtClean="0"/>
              <a:t> (</a:t>
            </a:r>
            <a:r>
              <a:rPr lang="cs-CZ" sz="2000" dirty="0" err="1" smtClean="0"/>
              <a:t>Bachelor</a:t>
            </a:r>
            <a:r>
              <a:rPr lang="cs-CZ" sz="2000" dirty="0" smtClean="0"/>
              <a:t> – Bc., Master – Mgr., </a:t>
            </a:r>
            <a:r>
              <a:rPr lang="cs-CZ" sz="2000" dirty="0" err="1" smtClean="0"/>
              <a:t>Doctor</a:t>
            </a:r>
            <a:r>
              <a:rPr lang="cs-CZ" sz="2000" dirty="0" smtClean="0"/>
              <a:t> – PhD.) + </a:t>
            </a:r>
            <a:r>
              <a:rPr lang="en-US" sz="2000" dirty="0"/>
              <a:t>Higher education </a:t>
            </a:r>
            <a:r>
              <a:rPr lang="cs-CZ" sz="2000" dirty="0" err="1" smtClean="0"/>
              <a:t>act</a:t>
            </a:r>
            <a:r>
              <a:rPr lang="cs-CZ" sz="2000" dirty="0" smtClean="0"/>
              <a:t> </a:t>
            </a:r>
            <a:r>
              <a:rPr lang="en-US" sz="2000" dirty="0" smtClean="0"/>
              <a:t>(111/1998 </a:t>
            </a:r>
            <a:r>
              <a:rPr lang="en-US" sz="2000" dirty="0"/>
              <a:t>Sb</a:t>
            </a:r>
            <a:r>
              <a:rPr lang="en-US" sz="2000" dirty="0" smtClean="0"/>
              <a:t>.)</a:t>
            </a:r>
            <a:endParaRPr lang="cs-CZ" sz="2000" dirty="0" smtClean="0"/>
          </a:p>
          <a:p>
            <a:pPr lvl="1"/>
            <a:r>
              <a:rPr lang="cs-CZ" sz="2000" i="1" dirty="0" err="1"/>
              <a:t>a</a:t>
            </a:r>
            <a:r>
              <a:rPr lang="cs-CZ" sz="2000" i="1" dirty="0" err="1" smtClean="0"/>
              <a:t>cademically</a:t>
            </a:r>
            <a:r>
              <a:rPr lang="cs-CZ" sz="2000" dirty="0" smtClean="0"/>
              <a:t>  </a:t>
            </a:r>
            <a:r>
              <a:rPr lang="cs-CZ" sz="2000" dirty="0" err="1" smtClean="0"/>
              <a:t>or</a:t>
            </a:r>
            <a:r>
              <a:rPr lang="cs-CZ" sz="2000" dirty="0" smtClean="0"/>
              <a:t> </a:t>
            </a:r>
            <a:r>
              <a:rPr lang="cs-CZ" sz="2000" i="1" dirty="0" err="1" smtClean="0"/>
              <a:t>professionally</a:t>
            </a:r>
            <a:r>
              <a:rPr lang="cs-CZ" sz="2000" dirty="0" smtClean="0"/>
              <a:t> </a:t>
            </a:r>
            <a:r>
              <a:rPr lang="cs-CZ" sz="2000" dirty="0" err="1" smtClean="0"/>
              <a:t>oriented</a:t>
            </a:r>
            <a:r>
              <a:rPr lang="cs-CZ" sz="2000" dirty="0" smtClean="0"/>
              <a:t> (</a:t>
            </a:r>
            <a:r>
              <a:rPr lang="cs-CZ" sz="2000" dirty="0" smtClean="0">
                <a:sym typeface="Wingdings" pitchFamily="2" charset="2"/>
              </a:rPr>
              <a:t> </a:t>
            </a:r>
            <a:r>
              <a:rPr lang="cs-CZ" sz="2000" dirty="0" err="1" smtClean="0">
                <a:sym typeface="Wingdings" pitchFamily="2" charset="2"/>
              </a:rPr>
              <a:t>legally</a:t>
            </a:r>
            <a:r>
              <a:rPr lang="cs-CZ" sz="2000" dirty="0" smtClean="0">
                <a:sym typeface="Wingdings" pitchFamily="2" charset="2"/>
              </a:rPr>
              <a:t> </a:t>
            </a:r>
            <a:r>
              <a:rPr lang="cs-CZ" sz="2000" dirty="0" err="1" smtClean="0">
                <a:sym typeface="Wingdings" pitchFamily="2" charset="2"/>
              </a:rPr>
              <a:t>regulated</a:t>
            </a:r>
            <a:r>
              <a:rPr lang="cs-CZ" sz="2000" dirty="0" smtClean="0">
                <a:sym typeface="Wingdings" pitchFamily="2" charset="2"/>
              </a:rPr>
              <a:t> </a:t>
            </a:r>
            <a:r>
              <a:rPr lang="cs-CZ" sz="2000" dirty="0" err="1" smtClean="0">
                <a:sym typeface="Wingdings" pitchFamily="2" charset="2"/>
              </a:rPr>
              <a:t>professions</a:t>
            </a:r>
            <a:r>
              <a:rPr lang="cs-CZ" sz="2000" dirty="0" smtClean="0">
                <a:sym typeface="Wingdings" pitchFamily="2" charset="2"/>
              </a:rPr>
              <a:t>, </a:t>
            </a:r>
            <a:r>
              <a:rPr lang="cs-CZ" sz="2000" dirty="0" err="1" smtClean="0">
                <a:sym typeface="Wingdings" pitchFamily="2" charset="2"/>
              </a:rPr>
              <a:t>e.g</a:t>
            </a:r>
            <a:r>
              <a:rPr lang="cs-CZ" sz="2000" dirty="0" smtClean="0">
                <a:sym typeface="Wingdings" pitchFamily="2" charset="2"/>
              </a:rPr>
              <a:t>., </a:t>
            </a:r>
            <a:r>
              <a:rPr lang="cs-CZ" sz="2000" dirty="0" err="1" smtClean="0">
                <a:sym typeface="Wingdings" pitchFamily="2" charset="2"/>
              </a:rPr>
              <a:t>teachers</a:t>
            </a:r>
            <a:r>
              <a:rPr lang="cs-CZ" sz="2000" dirty="0" smtClean="0">
                <a:sym typeface="Wingdings" pitchFamily="2" charset="2"/>
              </a:rPr>
              <a:t>, </a:t>
            </a:r>
            <a:r>
              <a:rPr lang="cs-CZ" sz="2000" dirty="0" err="1" smtClean="0">
                <a:sym typeface="Wingdings" pitchFamily="2" charset="2"/>
              </a:rPr>
              <a:t>lawyers</a:t>
            </a:r>
            <a:r>
              <a:rPr lang="cs-CZ" sz="2000" dirty="0" smtClean="0">
                <a:sym typeface="Wingdings" pitchFamily="2" charset="2"/>
              </a:rPr>
              <a:t>, (</a:t>
            </a:r>
            <a:r>
              <a:rPr lang="cs-CZ" sz="2000" dirty="0" err="1" smtClean="0">
                <a:sym typeface="Wingdings" pitchFamily="2" charset="2"/>
              </a:rPr>
              <a:t>some</a:t>
            </a:r>
            <a:r>
              <a:rPr lang="cs-CZ" sz="2000" dirty="0" smtClean="0">
                <a:sym typeface="Wingdings" pitchFamily="2" charset="2"/>
              </a:rPr>
              <a:t>) </a:t>
            </a:r>
            <a:r>
              <a:rPr lang="cs-CZ" sz="2000" dirty="0" err="1" smtClean="0">
                <a:sym typeface="Wingdings" pitchFamily="2" charset="2"/>
              </a:rPr>
              <a:t>psychologists</a:t>
            </a:r>
            <a:r>
              <a:rPr lang="cs-CZ" sz="2000" dirty="0" smtClean="0">
                <a:sym typeface="Wingdings" pitchFamily="2" charset="2"/>
              </a:rPr>
              <a:t>…: </a:t>
            </a:r>
            <a:r>
              <a:rPr lang="cs-CZ" sz="2000" dirty="0" smtClean="0">
                <a:hlinkClick r:id="rId2"/>
              </a:rPr>
              <a:t>https</a:t>
            </a:r>
            <a:r>
              <a:rPr lang="cs-CZ" sz="2000" dirty="0">
                <a:hlinkClick r:id="rId2"/>
              </a:rPr>
              <a:t>://</a:t>
            </a:r>
            <a:r>
              <a:rPr lang="cs-CZ" sz="2000" dirty="0" smtClean="0">
                <a:hlinkClick r:id="rId2"/>
              </a:rPr>
              <a:t>uok.msmt.cz/</a:t>
            </a:r>
            <a:r>
              <a:rPr lang="cs-CZ" sz="2000" dirty="0" err="1" smtClean="0">
                <a:hlinkClick r:id="rId2"/>
              </a:rPr>
              <a:t>uok</a:t>
            </a:r>
            <a:r>
              <a:rPr lang="cs-CZ" sz="2000" dirty="0" smtClean="0">
                <a:hlinkClick r:id="rId2"/>
              </a:rPr>
              <a:t>/</a:t>
            </a:r>
            <a:r>
              <a:rPr lang="cs-CZ" sz="2000" dirty="0" err="1" smtClean="0">
                <a:hlinkClick r:id="rId2"/>
              </a:rPr>
              <a:t>ru_list.php?lang</a:t>
            </a:r>
            <a:r>
              <a:rPr lang="cs-CZ" sz="2000" dirty="0" smtClean="0">
                <a:hlinkClick r:id="rId2"/>
              </a:rPr>
              <a:t>=</a:t>
            </a:r>
            <a:r>
              <a:rPr lang="cs-CZ" sz="2000" dirty="0" err="1" smtClean="0">
                <a:hlinkClick r:id="rId2"/>
              </a:rPr>
              <a:t>en&amp;dl</a:t>
            </a:r>
            <a:r>
              <a:rPr lang="cs-CZ" sz="2000" dirty="0" smtClean="0">
                <a:hlinkClick r:id="rId2"/>
              </a:rPr>
              <a:t>=en</a:t>
            </a:r>
            <a:r>
              <a:rPr lang="cs-CZ" sz="2000" dirty="0" smtClean="0"/>
              <a:t>)</a:t>
            </a:r>
          </a:p>
          <a:p>
            <a:pPr lvl="1"/>
            <a:r>
              <a:rPr lang="cs-CZ" sz="2000" dirty="0" err="1" smtClean="0"/>
              <a:t>National</a:t>
            </a:r>
            <a:r>
              <a:rPr lang="cs-CZ" sz="2000" dirty="0" smtClean="0"/>
              <a:t> </a:t>
            </a:r>
            <a:r>
              <a:rPr lang="cs-CZ" sz="2000" dirty="0" err="1" smtClean="0"/>
              <a:t>accreditation</a:t>
            </a:r>
            <a:r>
              <a:rPr lang="cs-CZ" sz="2000" dirty="0" smtClean="0"/>
              <a:t> </a:t>
            </a:r>
            <a:r>
              <a:rPr lang="cs-CZ" sz="2000" dirty="0" err="1" smtClean="0"/>
              <a:t>agency</a:t>
            </a:r>
            <a:r>
              <a:rPr lang="cs-CZ" sz="2000" dirty="0" smtClean="0"/>
              <a:t> (NAÚ) = </a:t>
            </a:r>
            <a:r>
              <a:rPr lang="cs-CZ" sz="2000" dirty="0" err="1" smtClean="0"/>
              <a:t>permissions</a:t>
            </a:r>
            <a:r>
              <a:rPr lang="cs-CZ" sz="2000" dirty="0" smtClean="0"/>
              <a:t> to </a:t>
            </a:r>
            <a:r>
              <a:rPr lang="cs-CZ" sz="2000" dirty="0" err="1" smtClean="0"/>
              <a:t>teach</a:t>
            </a:r>
            <a:r>
              <a:rPr lang="cs-CZ" sz="2000" dirty="0" smtClean="0"/>
              <a:t> in study </a:t>
            </a:r>
            <a:r>
              <a:rPr lang="cs-CZ" sz="2000" dirty="0" err="1" smtClean="0"/>
              <a:t>programmes</a:t>
            </a:r>
            <a:r>
              <a:rPr lang="cs-CZ" sz="2000" dirty="0" smtClean="0"/>
              <a:t> (</a:t>
            </a:r>
            <a:r>
              <a:rPr lang="cs-CZ" sz="2000" dirty="0" err="1" smtClean="0"/>
              <a:t>formerly</a:t>
            </a:r>
            <a:r>
              <a:rPr lang="cs-CZ" sz="2000" dirty="0" smtClean="0"/>
              <a:t>: Ministry </a:t>
            </a:r>
            <a:r>
              <a:rPr lang="cs-CZ" sz="2000" dirty="0" err="1" smtClean="0"/>
              <a:t>of</a:t>
            </a:r>
            <a:r>
              <a:rPr lang="cs-CZ" sz="2000" dirty="0" smtClean="0"/>
              <a:t> </a:t>
            </a:r>
            <a:r>
              <a:rPr lang="cs-CZ" sz="2000" dirty="0" err="1" smtClean="0"/>
              <a:t>Education</a:t>
            </a:r>
            <a:r>
              <a:rPr lang="cs-CZ" sz="2000" dirty="0" smtClean="0"/>
              <a:t>)</a:t>
            </a:r>
            <a:endParaRPr lang="en-US" sz="20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980728"/>
          </a:xfrm>
        </p:spPr>
        <p:txBody>
          <a:bodyPr/>
          <a:lstStyle/>
          <a:p>
            <a:pPr algn="ctr"/>
            <a:r>
              <a:rPr lang="cs-CZ" dirty="0" err="1" smtClean="0"/>
              <a:t>Tertiary</a:t>
            </a:r>
            <a:r>
              <a:rPr lang="cs-CZ" dirty="0" smtClean="0"/>
              <a:t> </a:t>
            </a:r>
            <a:r>
              <a:rPr lang="cs-CZ" dirty="0" err="1" smtClean="0"/>
              <a:t>education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61672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457200" y="1124744"/>
            <a:ext cx="8507288" cy="5616624"/>
          </a:xfrm>
        </p:spPr>
        <p:txBody>
          <a:bodyPr>
            <a:normAutofit/>
          </a:bodyPr>
          <a:lstStyle/>
          <a:p>
            <a:pPr>
              <a:lnSpc>
                <a:spcPct val="114000"/>
              </a:lnSpc>
            </a:pPr>
            <a:r>
              <a:rPr lang="cs-CZ" sz="2400" dirty="0" err="1"/>
              <a:t>d</a:t>
            </a:r>
            <a:r>
              <a:rPr lang="cs-CZ" sz="2400" dirty="0" err="1" smtClean="0"/>
              <a:t>epends</a:t>
            </a:r>
            <a:r>
              <a:rPr lang="cs-CZ" sz="2400" dirty="0" smtClean="0"/>
              <a:t> on </a:t>
            </a:r>
            <a:r>
              <a:rPr lang="cs-CZ" sz="2400" dirty="0" err="1" smtClean="0"/>
              <a:t>each</a:t>
            </a:r>
            <a:r>
              <a:rPr lang="cs-CZ" sz="2400" dirty="0" smtClean="0"/>
              <a:t> </a:t>
            </a:r>
            <a:r>
              <a:rPr lang="cs-CZ" sz="2400" dirty="0" err="1" smtClean="0"/>
              <a:t>school</a:t>
            </a:r>
            <a:r>
              <a:rPr lang="cs-CZ" sz="2400" dirty="0" smtClean="0"/>
              <a:t>/</a:t>
            </a:r>
            <a:r>
              <a:rPr lang="cs-CZ" sz="2400" dirty="0" err="1" smtClean="0"/>
              <a:t>faculty</a:t>
            </a:r>
            <a:r>
              <a:rPr lang="cs-CZ" sz="2400" dirty="0" smtClean="0"/>
              <a:t>/department/</a:t>
            </a:r>
            <a:r>
              <a:rPr lang="cs-CZ" sz="2400" dirty="0" err="1" smtClean="0"/>
              <a:t>lecturer</a:t>
            </a:r>
            <a:endParaRPr lang="cs-CZ" sz="2400" dirty="0" smtClean="0"/>
          </a:p>
          <a:p>
            <a:pPr>
              <a:lnSpc>
                <a:spcPct val="114000"/>
              </a:lnSpc>
            </a:pPr>
            <a:r>
              <a:rPr lang="cs-CZ" sz="2400" dirty="0" err="1" smtClean="0"/>
              <a:t>standards</a:t>
            </a:r>
            <a:r>
              <a:rPr lang="cs-CZ" sz="2400" dirty="0" smtClean="0"/>
              <a:t> </a:t>
            </a:r>
            <a:r>
              <a:rPr lang="cs-CZ" sz="2400" dirty="0" err="1" smtClean="0"/>
              <a:t>for</a:t>
            </a:r>
            <a:r>
              <a:rPr lang="cs-CZ" sz="2400" dirty="0" smtClean="0"/>
              <a:t> </a:t>
            </a:r>
            <a:r>
              <a:rPr lang="cs-CZ" sz="2400" dirty="0" err="1" smtClean="0"/>
              <a:t>whole</a:t>
            </a:r>
            <a:r>
              <a:rPr lang="cs-CZ" sz="2400" dirty="0" smtClean="0"/>
              <a:t> study </a:t>
            </a:r>
            <a:r>
              <a:rPr lang="cs-CZ" sz="2400" dirty="0" err="1" smtClean="0"/>
              <a:t>programmes</a:t>
            </a:r>
            <a:r>
              <a:rPr lang="cs-CZ" sz="2400" dirty="0" smtClean="0"/>
              <a:t> </a:t>
            </a:r>
            <a:r>
              <a:rPr lang="cs-CZ" sz="2400" dirty="0" err="1" smtClean="0"/>
              <a:t>apply</a:t>
            </a:r>
            <a:r>
              <a:rPr lang="cs-CZ" sz="2400" dirty="0" smtClean="0"/>
              <a:t> (NAÚ, </a:t>
            </a:r>
            <a:r>
              <a:rPr lang="cs-CZ" sz="2400" dirty="0" err="1" smtClean="0"/>
              <a:t>accreditation</a:t>
            </a:r>
            <a:r>
              <a:rPr lang="cs-CZ" sz="2400" dirty="0" smtClean="0"/>
              <a:t>), but </a:t>
            </a:r>
            <a:r>
              <a:rPr lang="cs-CZ" sz="2400" dirty="0" err="1" smtClean="0"/>
              <a:t>focus</a:t>
            </a:r>
            <a:r>
              <a:rPr lang="cs-CZ" sz="2400" dirty="0" smtClean="0"/>
              <a:t> </a:t>
            </a:r>
            <a:r>
              <a:rPr lang="cs-CZ" sz="2400" dirty="0" err="1" smtClean="0"/>
              <a:t>rather</a:t>
            </a:r>
            <a:r>
              <a:rPr lang="cs-CZ" sz="2400" dirty="0" smtClean="0"/>
              <a:t> on </a:t>
            </a:r>
            <a:r>
              <a:rPr lang="cs-CZ" sz="2400" dirty="0" err="1" smtClean="0"/>
              <a:t>formal</a:t>
            </a:r>
            <a:r>
              <a:rPr lang="cs-CZ" sz="2400" dirty="0" smtClean="0"/>
              <a:t> </a:t>
            </a:r>
            <a:r>
              <a:rPr lang="cs-CZ" sz="2400" dirty="0" err="1" smtClean="0"/>
              <a:t>requirements</a:t>
            </a:r>
            <a:r>
              <a:rPr lang="cs-CZ" sz="2400" dirty="0" smtClean="0"/>
              <a:t> (</a:t>
            </a:r>
            <a:r>
              <a:rPr lang="cs-CZ" sz="2400" dirty="0" err="1" smtClean="0"/>
              <a:t>guarantors</a:t>
            </a:r>
            <a:r>
              <a:rPr lang="cs-CZ" sz="2400" dirty="0" smtClean="0"/>
              <a:t>, </a:t>
            </a:r>
            <a:r>
              <a:rPr lang="cs-CZ" sz="2400" dirty="0" err="1" smtClean="0"/>
              <a:t>literature</a:t>
            </a:r>
            <a:r>
              <a:rPr lang="cs-CZ" sz="2400" dirty="0" smtClean="0"/>
              <a:t>,…)</a:t>
            </a:r>
          </a:p>
          <a:p>
            <a:pPr lvl="1">
              <a:lnSpc>
                <a:spcPct val="114000"/>
              </a:lnSpc>
            </a:pPr>
            <a:r>
              <a:rPr lang="cs-CZ" sz="2000" dirty="0" err="1"/>
              <a:t>s</a:t>
            </a:r>
            <a:r>
              <a:rPr lang="cs-CZ" sz="2000" dirty="0" err="1" smtClean="0"/>
              <a:t>ome</a:t>
            </a:r>
            <a:r>
              <a:rPr lang="cs-CZ" sz="2000" dirty="0" smtClean="0"/>
              <a:t> </a:t>
            </a:r>
            <a:r>
              <a:rPr lang="cs-CZ" sz="2000" dirty="0" err="1" smtClean="0"/>
              <a:t>requirements</a:t>
            </a:r>
            <a:r>
              <a:rPr lang="cs-CZ" sz="2000" dirty="0" smtClean="0"/>
              <a:t> on </a:t>
            </a:r>
            <a:r>
              <a:rPr lang="cs-CZ" sz="2000" dirty="0" err="1" smtClean="0"/>
              <a:t>internships</a:t>
            </a:r>
            <a:r>
              <a:rPr lang="cs-CZ" sz="2000" dirty="0" smtClean="0"/>
              <a:t> </a:t>
            </a:r>
            <a:r>
              <a:rPr lang="cs-CZ" sz="2000" dirty="0" err="1" smtClean="0"/>
              <a:t>during</a:t>
            </a:r>
            <a:r>
              <a:rPr lang="cs-CZ" sz="2000" dirty="0" smtClean="0"/>
              <a:t> </a:t>
            </a:r>
            <a:r>
              <a:rPr lang="cs-CZ" sz="2000" dirty="0" err="1" smtClean="0"/>
              <a:t>the</a:t>
            </a:r>
            <a:r>
              <a:rPr lang="cs-CZ" sz="2000" dirty="0" smtClean="0"/>
              <a:t> </a:t>
            </a:r>
            <a:r>
              <a:rPr lang="cs-CZ" sz="2000" dirty="0" err="1" smtClean="0"/>
              <a:t>course</a:t>
            </a:r>
            <a:r>
              <a:rPr lang="cs-CZ" sz="2000" dirty="0" smtClean="0"/>
              <a:t> </a:t>
            </a:r>
            <a:r>
              <a:rPr lang="cs-CZ" sz="2000" dirty="0" err="1" smtClean="0"/>
              <a:t>of</a:t>
            </a:r>
            <a:r>
              <a:rPr lang="cs-CZ" sz="2000" dirty="0" smtClean="0"/>
              <a:t> </a:t>
            </a:r>
            <a:r>
              <a:rPr lang="cs-CZ" sz="2000" dirty="0" err="1" smtClean="0"/>
              <a:t>the</a:t>
            </a:r>
            <a:r>
              <a:rPr lang="cs-CZ" sz="2000" dirty="0" smtClean="0"/>
              <a:t> study (</a:t>
            </a:r>
            <a:r>
              <a:rPr lang="cs-CZ" sz="2000" dirty="0" err="1" smtClean="0"/>
              <a:t>academic</a:t>
            </a:r>
            <a:r>
              <a:rPr lang="cs-CZ" sz="2000" dirty="0" smtClean="0"/>
              <a:t>/</a:t>
            </a:r>
            <a:r>
              <a:rPr lang="cs-CZ" sz="2000" dirty="0" err="1" smtClean="0"/>
              <a:t>professional</a:t>
            </a:r>
            <a:r>
              <a:rPr lang="cs-CZ" sz="2000" dirty="0" smtClean="0"/>
              <a:t> - 6 </a:t>
            </a:r>
            <a:r>
              <a:rPr lang="cs-CZ" sz="2000" dirty="0" err="1" smtClean="0"/>
              <a:t>weeks</a:t>
            </a:r>
            <a:r>
              <a:rPr lang="cs-CZ" sz="2000" dirty="0" smtClean="0"/>
              <a:t>)</a:t>
            </a:r>
          </a:p>
          <a:p>
            <a:pPr>
              <a:lnSpc>
                <a:spcPct val="114000"/>
              </a:lnSpc>
            </a:pPr>
            <a:r>
              <a:rPr lang="cs-CZ" sz="2400" dirty="0"/>
              <a:t>i</a:t>
            </a:r>
            <a:r>
              <a:rPr lang="cs-CZ" sz="2400" dirty="0" smtClean="0"/>
              <a:t>n-</a:t>
            </a:r>
            <a:r>
              <a:rPr lang="cs-CZ" sz="2400" dirty="0" err="1" smtClean="0"/>
              <a:t>class</a:t>
            </a:r>
            <a:r>
              <a:rPr lang="cs-CZ" sz="2400" dirty="0" smtClean="0"/>
              <a:t> </a:t>
            </a:r>
            <a:r>
              <a:rPr lang="cs-CZ" sz="2400" dirty="0" err="1" smtClean="0"/>
              <a:t>education</a:t>
            </a:r>
            <a:r>
              <a:rPr lang="cs-CZ" sz="2400" dirty="0" smtClean="0"/>
              <a:t> </a:t>
            </a:r>
            <a:r>
              <a:rPr lang="cs-CZ" sz="2400" dirty="0" err="1" smtClean="0"/>
              <a:t>depends</a:t>
            </a:r>
            <a:r>
              <a:rPr lang="cs-CZ" sz="2400" dirty="0"/>
              <a:t> </a:t>
            </a:r>
            <a:r>
              <a:rPr lang="cs-CZ" sz="2400" dirty="0" smtClean="0"/>
              <a:t>on: </a:t>
            </a:r>
            <a:r>
              <a:rPr lang="cs-CZ" sz="2400" dirty="0" err="1" smtClean="0"/>
              <a:t>programme</a:t>
            </a:r>
            <a:r>
              <a:rPr lang="cs-CZ" sz="2400" dirty="0" smtClean="0"/>
              <a:t>, </a:t>
            </a:r>
            <a:r>
              <a:rPr lang="cs-CZ" sz="2400" dirty="0" err="1" smtClean="0"/>
              <a:t>class</a:t>
            </a:r>
            <a:r>
              <a:rPr lang="cs-CZ" sz="2400" dirty="0" smtClean="0"/>
              <a:t> </a:t>
            </a:r>
            <a:r>
              <a:rPr lang="cs-CZ" sz="2400" dirty="0" err="1" smtClean="0"/>
              <a:t>size</a:t>
            </a:r>
            <a:r>
              <a:rPr lang="cs-CZ" sz="2400" dirty="0" smtClean="0"/>
              <a:t>, </a:t>
            </a:r>
            <a:r>
              <a:rPr lang="cs-CZ" sz="2400" dirty="0" err="1" smtClean="0"/>
              <a:t>lecturer</a:t>
            </a:r>
            <a:r>
              <a:rPr lang="cs-CZ" sz="2400" dirty="0" smtClean="0"/>
              <a:t>,… (</a:t>
            </a:r>
            <a:r>
              <a:rPr lang="cs-CZ" sz="2400" dirty="0" err="1" smtClean="0"/>
              <a:t>can</a:t>
            </a:r>
            <a:r>
              <a:rPr lang="cs-CZ" sz="2400" dirty="0" smtClean="0"/>
              <a:t> </a:t>
            </a:r>
            <a:r>
              <a:rPr lang="cs-CZ" sz="2400" dirty="0" err="1" smtClean="0"/>
              <a:t>be</a:t>
            </a:r>
            <a:r>
              <a:rPr lang="cs-CZ" sz="2400" dirty="0" smtClean="0"/>
              <a:t> just </a:t>
            </a:r>
            <a:r>
              <a:rPr lang="cs-CZ" sz="2400" dirty="0" err="1" smtClean="0"/>
              <a:t>frontal</a:t>
            </a:r>
            <a:r>
              <a:rPr lang="cs-CZ" sz="2400" dirty="0" smtClean="0"/>
              <a:t> </a:t>
            </a:r>
            <a:r>
              <a:rPr lang="cs-CZ" sz="2400" dirty="0" err="1" smtClean="0"/>
              <a:t>lecture</a:t>
            </a:r>
            <a:r>
              <a:rPr lang="cs-CZ" sz="2400" dirty="0" smtClean="0"/>
              <a:t>, </a:t>
            </a:r>
            <a:r>
              <a:rPr lang="cs-CZ" sz="2400" dirty="0" err="1" smtClean="0"/>
              <a:t>lab</a:t>
            </a:r>
            <a:r>
              <a:rPr lang="cs-CZ" sz="2400" dirty="0" smtClean="0"/>
              <a:t> </a:t>
            </a:r>
            <a:r>
              <a:rPr lang="cs-CZ" sz="2400" dirty="0" err="1" smtClean="0"/>
              <a:t>work</a:t>
            </a:r>
            <a:r>
              <a:rPr lang="cs-CZ" sz="2400" dirty="0" smtClean="0"/>
              <a:t>, </a:t>
            </a:r>
            <a:r>
              <a:rPr lang="cs-CZ" sz="2400" dirty="0" err="1" smtClean="0"/>
              <a:t>interactive</a:t>
            </a:r>
            <a:r>
              <a:rPr lang="cs-CZ" sz="2400" dirty="0" smtClean="0"/>
              <a:t> </a:t>
            </a:r>
            <a:r>
              <a:rPr lang="cs-CZ" sz="2400" dirty="0" err="1" smtClean="0"/>
              <a:t>seminar</a:t>
            </a:r>
            <a:r>
              <a:rPr lang="cs-CZ" sz="2400" dirty="0" smtClean="0"/>
              <a:t>,…)</a:t>
            </a:r>
          </a:p>
          <a:p>
            <a:pPr lvl="1">
              <a:lnSpc>
                <a:spcPct val="114000"/>
              </a:lnSpc>
            </a:pPr>
            <a:r>
              <a:rPr lang="cs-CZ" sz="2000" dirty="0" smtClean="0"/>
              <a:t>E-</a:t>
            </a:r>
            <a:r>
              <a:rPr lang="cs-CZ" sz="2000" dirty="0" err="1" smtClean="0"/>
              <a:t>learning</a:t>
            </a:r>
            <a:r>
              <a:rPr lang="cs-CZ" sz="2000" dirty="0" smtClean="0"/>
              <a:t>/ </a:t>
            </a:r>
            <a:r>
              <a:rPr lang="cs-CZ" sz="2000" dirty="0" err="1" smtClean="0"/>
              <a:t>blended</a:t>
            </a:r>
            <a:r>
              <a:rPr lang="cs-CZ" sz="2000" dirty="0" smtClean="0"/>
              <a:t> </a:t>
            </a:r>
            <a:r>
              <a:rPr lang="cs-CZ" sz="2000" dirty="0" err="1" smtClean="0"/>
              <a:t>learning</a:t>
            </a:r>
            <a:r>
              <a:rPr lang="cs-CZ" sz="2000" dirty="0" smtClean="0"/>
              <a:t> </a:t>
            </a:r>
            <a:r>
              <a:rPr lang="cs-CZ" sz="2000" dirty="0" err="1" smtClean="0"/>
              <a:t>is</a:t>
            </a:r>
            <a:r>
              <a:rPr lang="cs-CZ" sz="2000" dirty="0" smtClean="0"/>
              <a:t> </a:t>
            </a:r>
            <a:r>
              <a:rPr lang="cs-CZ" sz="2000" dirty="0" err="1" smtClean="0"/>
              <a:t>somehow</a:t>
            </a:r>
            <a:r>
              <a:rPr lang="cs-CZ" sz="2000" dirty="0" smtClean="0"/>
              <a:t> </a:t>
            </a:r>
            <a:r>
              <a:rPr lang="cs-CZ" sz="2000" dirty="0" err="1" smtClean="0"/>
              <a:t>encouraged</a:t>
            </a:r>
            <a:r>
              <a:rPr lang="cs-CZ" sz="2000" dirty="0" smtClean="0"/>
              <a:t>, but not </a:t>
            </a:r>
            <a:r>
              <a:rPr lang="cs-CZ" sz="2000" dirty="0" err="1" smtClean="0"/>
              <a:t>everybody</a:t>
            </a:r>
            <a:r>
              <a:rPr lang="cs-CZ" sz="2000" dirty="0" smtClean="0"/>
              <a:t> </a:t>
            </a:r>
            <a:r>
              <a:rPr lang="cs-CZ" sz="2000" dirty="0" err="1" smtClean="0"/>
              <a:t>knows</a:t>
            </a:r>
            <a:r>
              <a:rPr lang="cs-CZ" sz="2000" dirty="0" smtClean="0"/>
              <a:t> </a:t>
            </a:r>
            <a:r>
              <a:rPr lang="cs-CZ" sz="2000" dirty="0" err="1" smtClean="0"/>
              <a:t>how</a:t>
            </a:r>
            <a:r>
              <a:rPr lang="cs-CZ" sz="2000" dirty="0" smtClean="0"/>
              <a:t> to do </a:t>
            </a:r>
            <a:r>
              <a:rPr lang="cs-CZ" sz="2000" dirty="0" err="1" smtClean="0"/>
              <a:t>it</a:t>
            </a:r>
            <a:r>
              <a:rPr lang="cs-CZ" sz="2000" dirty="0" smtClean="0"/>
              <a:t> (</a:t>
            </a:r>
            <a:r>
              <a:rPr lang="cs-CZ" sz="2000" dirty="0" err="1" smtClean="0"/>
              <a:t>properly</a:t>
            </a:r>
            <a:r>
              <a:rPr lang="cs-CZ" sz="2000" dirty="0" smtClean="0"/>
              <a:t>) </a:t>
            </a:r>
            <a:r>
              <a:rPr lang="cs-CZ" sz="2000" dirty="0" smtClean="0">
                <a:solidFill>
                  <a:schemeClr val="bg2">
                    <a:lumMod val="25000"/>
                  </a:schemeClr>
                </a:solidFill>
                <a:sym typeface="Wingdings" pitchFamily="2" charset="2"/>
              </a:rPr>
              <a:t>				</a:t>
            </a:r>
          </a:p>
          <a:p>
            <a:pPr marL="393192" lvl="1" indent="0">
              <a:lnSpc>
                <a:spcPct val="114000"/>
              </a:lnSpc>
              <a:buNone/>
            </a:pPr>
            <a:r>
              <a:rPr lang="cs-CZ" sz="2000" dirty="0">
                <a:solidFill>
                  <a:schemeClr val="bg2">
                    <a:lumMod val="25000"/>
                  </a:schemeClr>
                </a:solidFill>
                <a:sym typeface="Wingdings" pitchFamily="2" charset="2"/>
              </a:rPr>
              <a:t>	</a:t>
            </a:r>
            <a:r>
              <a:rPr lang="cs-CZ" sz="2000" dirty="0" smtClean="0">
                <a:solidFill>
                  <a:schemeClr val="bg2">
                    <a:lumMod val="25000"/>
                  </a:schemeClr>
                </a:solidFill>
                <a:sym typeface="Wingdings" pitchFamily="2" charset="2"/>
              </a:rPr>
              <a:t>			</a:t>
            </a:r>
            <a:r>
              <a:rPr lang="cs-CZ" sz="2400" dirty="0" smtClean="0">
                <a:solidFill>
                  <a:schemeClr val="bg2">
                    <a:lumMod val="25000"/>
                  </a:schemeClr>
                </a:solidFill>
                <a:sym typeface="Wingdings" pitchFamily="2" charset="2"/>
              </a:rPr>
              <a:t> </a:t>
            </a:r>
            <a:r>
              <a:rPr lang="cs-CZ" sz="2400" dirty="0" err="1" smtClean="0">
                <a:solidFill>
                  <a:schemeClr val="bg2">
                    <a:lumMod val="25000"/>
                  </a:schemeClr>
                </a:solidFill>
                <a:sym typeface="Wingdings" pitchFamily="2" charset="2"/>
              </a:rPr>
              <a:t>Potential</a:t>
            </a:r>
            <a:r>
              <a:rPr lang="cs-CZ" sz="2400" dirty="0" smtClean="0">
                <a:solidFill>
                  <a:schemeClr val="bg2">
                    <a:lumMod val="25000"/>
                  </a:schemeClr>
                </a:solidFill>
                <a:sym typeface="Wingdings" pitchFamily="2" charset="2"/>
              </a:rPr>
              <a:t> </a:t>
            </a:r>
            <a:r>
              <a:rPr lang="cs-CZ" sz="2400" dirty="0" err="1" smtClean="0">
                <a:solidFill>
                  <a:schemeClr val="bg2">
                    <a:lumMod val="25000"/>
                  </a:schemeClr>
                </a:solidFill>
                <a:sym typeface="Wingdings" pitchFamily="2" charset="2"/>
              </a:rPr>
              <a:t>for</a:t>
            </a:r>
            <a:r>
              <a:rPr lang="cs-CZ" sz="2400" dirty="0" smtClean="0">
                <a:solidFill>
                  <a:schemeClr val="bg2">
                    <a:lumMod val="25000"/>
                  </a:schemeClr>
                </a:solidFill>
                <a:sym typeface="Wingdings" pitchFamily="2" charset="2"/>
              </a:rPr>
              <a:t> </a:t>
            </a:r>
            <a:r>
              <a:rPr lang="cs-CZ" sz="2400" dirty="0" err="1" smtClean="0">
                <a:solidFill>
                  <a:schemeClr val="bg2">
                    <a:lumMod val="25000"/>
                  </a:schemeClr>
                </a:solidFill>
                <a:sym typeface="Wingdings" pitchFamily="2" charset="2"/>
              </a:rPr>
              <a:t>improvement</a:t>
            </a:r>
            <a:endParaRPr lang="cs-CZ" sz="2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pPr algn="ctr"/>
            <a:r>
              <a:rPr lang="cs-CZ" dirty="0" err="1" smtClean="0"/>
              <a:t>Teaching</a:t>
            </a:r>
            <a:r>
              <a:rPr lang="cs-CZ" dirty="0" smtClean="0"/>
              <a:t> in </a:t>
            </a:r>
            <a:r>
              <a:rPr lang="cs-CZ" dirty="0" err="1" smtClean="0"/>
              <a:t>tertiary</a:t>
            </a:r>
            <a:r>
              <a:rPr lang="cs-CZ" dirty="0" smtClean="0"/>
              <a:t> </a:t>
            </a:r>
            <a:r>
              <a:rPr lang="cs-CZ" dirty="0" err="1" smtClean="0"/>
              <a:t>education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50426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323528" y="1052736"/>
            <a:ext cx="8640960" cy="5805264"/>
          </a:xfrm>
        </p:spPr>
        <p:txBody>
          <a:bodyPr/>
          <a:lstStyle/>
          <a:p>
            <a:r>
              <a:rPr lang="cs-CZ" dirty="0" err="1"/>
              <a:t>l</a:t>
            </a:r>
            <a:r>
              <a:rPr lang="cs-CZ" dirty="0" err="1" smtClean="0"/>
              <a:t>egally</a:t>
            </a:r>
            <a:r>
              <a:rPr lang="cs-CZ" dirty="0" smtClean="0"/>
              <a:t> </a:t>
            </a:r>
            <a:r>
              <a:rPr lang="cs-CZ" dirty="0" err="1" smtClean="0"/>
              <a:t>complex</a:t>
            </a:r>
            <a:r>
              <a:rPr lang="cs-CZ" dirty="0" smtClean="0"/>
              <a:t>:</a:t>
            </a:r>
          </a:p>
          <a:p>
            <a:pPr lvl="1"/>
            <a:r>
              <a:rPr lang="cs-CZ" dirty="0" err="1" smtClean="0"/>
              <a:t>Act</a:t>
            </a:r>
            <a:r>
              <a:rPr lang="cs-CZ" dirty="0" smtClean="0"/>
              <a:t> on </a:t>
            </a:r>
            <a:r>
              <a:rPr lang="cs-CZ" dirty="0" err="1" smtClean="0"/>
              <a:t>recognition</a:t>
            </a:r>
            <a:r>
              <a:rPr lang="cs-CZ" dirty="0" smtClean="0"/>
              <a:t> </a:t>
            </a:r>
            <a:r>
              <a:rPr lang="cs-CZ" dirty="0" err="1" smtClean="0"/>
              <a:t>of</a:t>
            </a:r>
            <a:r>
              <a:rPr lang="cs-CZ" dirty="0" smtClean="0"/>
              <a:t> </a:t>
            </a:r>
            <a:r>
              <a:rPr lang="cs-CZ" dirty="0" err="1" smtClean="0"/>
              <a:t>professional</a:t>
            </a:r>
            <a:r>
              <a:rPr lang="cs-CZ" dirty="0" smtClean="0"/>
              <a:t> </a:t>
            </a:r>
            <a:r>
              <a:rPr lang="cs-CZ" dirty="0" err="1" smtClean="0"/>
              <a:t>qualifications</a:t>
            </a:r>
            <a:r>
              <a:rPr lang="cs-CZ" dirty="0"/>
              <a:t> (18/2004 Sb</a:t>
            </a:r>
            <a:r>
              <a:rPr lang="cs-CZ" dirty="0" smtClean="0"/>
              <a:t>.) </a:t>
            </a:r>
            <a:r>
              <a:rPr lang="cs-CZ" dirty="0" smtClean="0">
                <a:sym typeface="Wingdings" pitchFamily="2" charset="2"/>
              </a:rPr>
              <a:t> </a:t>
            </a:r>
            <a:r>
              <a:rPr lang="cs-CZ" i="1" dirty="0" smtClean="0">
                <a:sym typeface="Wingdings" pitchFamily="2" charset="2"/>
              </a:rPr>
              <a:t>database </a:t>
            </a:r>
            <a:r>
              <a:rPr lang="cs-CZ" i="1" dirty="0" err="1" smtClean="0">
                <a:sym typeface="Wingdings" pitchFamily="2" charset="2"/>
              </a:rPr>
              <a:t>of</a:t>
            </a:r>
            <a:r>
              <a:rPr lang="cs-CZ" i="1" dirty="0" smtClean="0">
                <a:sym typeface="Wingdings" pitchFamily="2" charset="2"/>
              </a:rPr>
              <a:t> </a:t>
            </a:r>
            <a:r>
              <a:rPr lang="cs-CZ" i="1" dirty="0" err="1" smtClean="0">
                <a:sym typeface="Wingdings" pitchFamily="2" charset="2"/>
              </a:rPr>
              <a:t>regulated</a:t>
            </a:r>
            <a:r>
              <a:rPr lang="cs-CZ" i="1" dirty="0" smtClean="0">
                <a:sym typeface="Wingdings" pitchFamily="2" charset="2"/>
              </a:rPr>
              <a:t> </a:t>
            </a:r>
            <a:r>
              <a:rPr lang="cs-CZ" i="1" dirty="0" err="1" smtClean="0">
                <a:sym typeface="Wingdings" pitchFamily="2" charset="2"/>
              </a:rPr>
              <a:t>units</a:t>
            </a:r>
            <a:endParaRPr lang="cs-CZ" i="1" dirty="0" smtClean="0">
              <a:sym typeface="Wingdings" pitchFamily="2" charset="2"/>
            </a:endParaRPr>
          </a:p>
          <a:p>
            <a:pPr lvl="2"/>
            <a:r>
              <a:rPr lang="cs-CZ" dirty="0">
                <a:sym typeface="Wingdings" pitchFamily="2" charset="2"/>
              </a:rPr>
              <a:t>t</a:t>
            </a:r>
            <a:r>
              <a:rPr lang="cs-CZ" dirty="0" smtClean="0">
                <a:sym typeface="Wingdings" pitchFamily="2" charset="2"/>
              </a:rPr>
              <a:t>o </a:t>
            </a:r>
            <a:r>
              <a:rPr lang="cs-CZ" dirty="0" err="1" smtClean="0">
                <a:sym typeface="Wingdings" pitchFamily="2" charset="2"/>
              </a:rPr>
              <a:t>some</a:t>
            </a:r>
            <a:r>
              <a:rPr lang="cs-CZ" dirty="0" smtClean="0">
                <a:sym typeface="Wingdings" pitchFamily="2" charset="2"/>
              </a:rPr>
              <a:t> </a:t>
            </a:r>
            <a:r>
              <a:rPr lang="cs-CZ" dirty="0" err="1" smtClean="0">
                <a:sym typeface="Wingdings" pitchFamily="2" charset="2"/>
              </a:rPr>
              <a:t>professions</a:t>
            </a:r>
            <a:r>
              <a:rPr lang="cs-CZ" dirty="0" smtClean="0">
                <a:sym typeface="Wingdings" pitchFamily="2" charset="2"/>
              </a:rPr>
              <a:t> &amp; </a:t>
            </a:r>
            <a:r>
              <a:rPr lang="cs-CZ" dirty="0" err="1" smtClean="0">
                <a:sym typeface="Wingdings" pitchFamily="2" charset="2"/>
              </a:rPr>
              <a:t>further</a:t>
            </a:r>
            <a:r>
              <a:rPr lang="cs-CZ" dirty="0" smtClean="0">
                <a:sym typeface="Wingdings" pitchFamily="2" charset="2"/>
              </a:rPr>
              <a:t> </a:t>
            </a:r>
            <a:r>
              <a:rPr lang="cs-CZ" dirty="0" err="1" smtClean="0">
                <a:sym typeface="Wingdings" pitchFamily="2" charset="2"/>
              </a:rPr>
              <a:t>education</a:t>
            </a:r>
            <a:r>
              <a:rPr lang="cs-CZ" dirty="0" smtClean="0">
                <a:sym typeface="Wingdings" pitchFamily="2" charset="2"/>
              </a:rPr>
              <a:t>, </a:t>
            </a:r>
            <a:r>
              <a:rPr lang="cs-CZ" dirty="0" err="1" smtClean="0">
                <a:sym typeface="Wingdings" pitchFamily="2" charset="2"/>
              </a:rPr>
              <a:t>other</a:t>
            </a:r>
            <a:r>
              <a:rPr lang="cs-CZ" dirty="0" smtClean="0">
                <a:sym typeface="Wingdings" pitchFamily="2" charset="2"/>
              </a:rPr>
              <a:t> </a:t>
            </a:r>
            <a:r>
              <a:rPr lang="cs-CZ" dirty="0" err="1" smtClean="0">
                <a:sym typeface="Wingdings" pitchFamily="2" charset="2"/>
              </a:rPr>
              <a:t>laws</a:t>
            </a:r>
            <a:r>
              <a:rPr lang="cs-CZ" dirty="0" smtClean="0">
                <a:sym typeface="Wingdings" pitchFamily="2" charset="2"/>
              </a:rPr>
              <a:t> </a:t>
            </a:r>
            <a:r>
              <a:rPr lang="cs-CZ" dirty="0" err="1" smtClean="0">
                <a:sym typeface="Wingdings" pitchFamily="2" charset="2"/>
              </a:rPr>
              <a:t>apply</a:t>
            </a:r>
            <a:r>
              <a:rPr lang="cs-CZ" dirty="0" smtClean="0">
                <a:sym typeface="Wingdings" pitchFamily="2" charset="2"/>
              </a:rPr>
              <a:t>: </a:t>
            </a:r>
          </a:p>
          <a:p>
            <a:pPr lvl="2"/>
            <a:r>
              <a:rPr lang="cs-CZ" dirty="0" err="1" smtClean="0">
                <a:sym typeface="Wingdings" pitchFamily="2" charset="2"/>
              </a:rPr>
              <a:t>teachers</a:t>
            </a:r>
            <a:r>
              <a:rPr lang="cs-CZ" dirty="0" smtClean="0">
                <a:sym typeface="Wingdings" pitchFamily="2" charset="2"/>
              </a:rPr>
              <a:t> (317/2005 Sb. „</a:t>
            </a:r>
            <a:r>
              <a:rPr lang="cs-CZ" dirty="0" err="1" smtClean="0">
                <a:sym typeface="Wingdings" pitchFamily="2" charset="2"/>
              </a:rPr>
              <a:t>pedagogical</a:t>
            </a:r>
            <a:r>
              <a:rPr lang="cs-CZ" dirty="0" smtClean="0">
                <a:sym typeface="Wingdings" pitchFamily="2" charset="2"/>
              </a:rPr>
              <a:t> </a:t>
            </a:r>
            <a:r>
              <a:rPr lang="cs-CZ" dirty="0" err="1" smtClean="0">
                <a:sym typeface="Wingdings" pitchFamily="2" charset="2"/>
              </a:rPr>
              <a:t>workers</a:t>
            </a:r>
            <a:r>
              <a:rPr lang="cs-CZ" dirty="0" smtClean="0">
                <a:sym typeface="Wingdings" pitchFamily="2" charset="2"/>
              </a:rPr>
              <a:t>“) – </a:t>
            </a:r>
            <a:r>
              <a:rPr lang="cs-CZ" dirty="0" err="1" smtClean="0">
                <a:sym typeface="Wingdings" pitchFamily="2" charset="2"/>
              </a:rPr>
              <a:t>mandatory</a:t>
            </a:r>
            <a:r>
              <a:rPr lang="cs-CZ" dirty="0" smtClean="0">
                <a:sym typeface="Wingdings" pitchFamily="2" charset="2"/>
              </a:rPr>
              <a:t> </a:t>
            </a:r>
            <a:r>
              <a:rPr lang="cs-CZ" dirty="0" err="1" smtClean="0">
                <a:sym typeface="Wingdings" pitchFamily="2" charset="2"/>
              </a:rPr>
              <a:t>amount</a:t>
            </a:r>
            <a:r>
              <a:rPr lang="cs-CZ" dirty="0" smtClean="0">
                <a:sym typeface="Wingdings" pitchFamily="2" charset="2"/>
              </a:rPr>
              <a:t> </a:t>
            </a:r>
            <a:r>
              <a:rPr lang="cs-CZ" dirty="0" err="1" smtClean="0">
                <a:sym typeface="Wingdings" pitchFamily="2" charset="2"/>
              </a:rPr>
              <a:t>of</a:t>
            </a:r>
            <a:r>
              <a:rPr lang="cs-CZ" dirty="0" smtClean="0">
                <a:sym typeface="Wingdings" pitchFamily="2" charset="2"/>
              </a:rPr>
              <a:t> </a:t>
            </a:r>
            <a:r>
              <a:rPr lang="cs-CZ" dirty="0" err="1" smtClean="0">
                <a:sym typeface="Wingdings" pitchFamily="2" charset="2"/>
              </a:rPr>
              <a:t>yearly</a:t>
            </a:r>
            <a:r>
              <a:rPr lang="cs-CZ" dirty="0" smtClean="0">
                <a:sym typeface="Wingdings" pitchFamily="2" charset="2"/>
              </a:rPr>
              <a:t> </a:t>
            </a:r>
            <a:r>
              <a:rPr lang="cs-CZ" dirty="0" err="1" smtClean="0">
                <a:sym typeface="Wingdings" pitchFamily="2" charset="2"/>
              </a:rPr>
              <a:t>hours</a:t>
            </a:r>
            <a:r>
              <a:rPr lang="cs-CZ" dirty="0" smtClean="0">
                <a:sym typeface="Wingdings" pitchFamily="2" charset="2"/>
              </a:rPr>
              <a:t> </a:t>
            </a:r>
            <a:r>
              <a:rPr lang="cs-CZ" dirty="0" err="1" smtClean="0">
                <a:sym typeface="Wingdings" pitchFamily="2" charset="2"/>
              </a:rPr>
              <a:t>of</a:t>
            </a:r>
            <a:r>
              <a:rPr lang="cs-CZ" dirty="0" smtClean="0">
                <a:sym typeface="Wingdings" pitchFamily="2" charset="2"/>
              </a:rPr>
              <a:t> </a:t>
            </a:r>
            <a:r>
              <a:rPr lang="cs-CZ" dirty="0" err="1" smtClean="0">
                <a:sym typeface="Wingdings" pitchFamily="2" charset="2"/>
              </a:rPr>
              <a:t>further</a:t>
            </a:r>
            <a:r>
              <a:rPr lang="cs-CZ" dirty="0" smtClean="0">
                <a:sym typeface="Wingdings" pitchFamily="2" charset="2"/>
              </a:rPr>
              <a:t> </a:t>
            </a:r>
            <a:r>
              <a:rPr lang="cs-CZ" dirty="0" err="1" smtClean="0">
                <a:sym typeface="Wingdings" pitchFamily="2" charset="2"/>
              </a:rPr>
              <a:t>education</a:t>
            </a:r>
            <a:endParaRPr lang="cs-CZ" dirty="0" smtClean="0">
              <a:sym typeface="Wingdings" pitchFamily="2" charset="2"/>
            </a:endParaRPr>
          </a:p>
          <a:p>
            <a:pPr lvl="2"/>
            <a:r>
              <a:rPr lang="cs-CZ" dirty="0" err="1">
                <a:sym typeface="Wingdings" pitchFamily="2" charset="2"/>
              </a:rPr>
              <a:t>c</a:t>
            </a:r>
            <a:r>
              <a:rPr lang="cs-CZ" dirty="0" err="1" smtClean="0">
                <a:sym typeface="Wingdings" pitchFamily="2" charset="2"/>
              </a:rPr>
              <a:t>linical</a:t>
            </a:r>
            <a:r>
              <a:rPr lang="cs-CZ" dirty="0" smtClean="0">
                <a:sym typeface="Wingdings" pitchFamily="2" charset="2"/>
              </a:rPr>
              <a:t> </a:t>
            </a:r>
            <a:r>
              <a:rPr lang="cs-CZ" dirty="0" err="1" smtClean="0">
                <a:sym typeface="Wingdings" pitchFamily="2" charset="2"/>
              </a:rPr>
              <a:t>psychologists</a:t>
            </a:r>
            <a:r>
              <a:rPr lang="cs-CZ" dirty="0" smtClean="0">
                <a:sym typeface="Wingdings" pitchFamily="2" charset="2"/>
              </a:rPr>
              <a:t>, </a:t>
            </a:r>
            <a:r>
              <a:rPr lang="cs-CZ" dirty="0" err="1" smtClean="0">
                <a:sym typeface="Wingdings" pitchFamily="2" charset="2"/>
              </a:rPr>
              <a:t>traffic</a:t>
            </a:r>
            <a:r>
              <a:rPr lang="cs-CZ" dirty="0" smtClean="0">
                <a:sym typeface="Wingdings" pitchFamily="2" charset="2"/>
              </a:rPr>
              <a:t> </a:t>
            </a:r>
            <a:r>
              <a:rPr lang="cs-CZ" dirty="0" err="1" smtClean="0">
                <a:sym typeface="Wingdings" pitchFamily="2" charset="2"/>
              </a:rPr>
              <a:t>psychologists</a:t>
            </a:r>
            <a:r>
              <a:rPr lang="cs-CZ" dirty="0" smtClean="0">
                <a:sym typeface="Wingdings" pitchFamily="2" charset="2"/>
              </a:rPr>
              <a:t>,…</a:t>
            </a:r>
          </a:p>
          <a:p>
            <a:pPr marL="630936" lvl="2" indent="0">
              <a:buNone/>
            </a:pPr>
            <a:endParaRPr lang="cs-CZ" sz="1050" dirty="0" smtClean="0">
              <a:sym typeface="Wingdings" pitchFamily="2" charset="2"/>
            </a:endParaRPr>
          </a:p>
          <a:p>
            <a:pPr lvl="1"/>
            <a:r>
              <a:rPr lang="cs-CZ" dirty="0" err="1" smtClean="0"/>
              <a:t>Act</a:t>
            </a:r>
            <a:r>
              <a:rPr lang="cs-CZ" dirty="0" smtClean="0"/>
              <a:t> on </a:t>
            </a:r>
            <a:r>
              <a:rPr lang="cs-CZ" dirty="0" err="1" smtClean="0"/>
              <a:t>further</a:t>
            </a:r>
            <a:r>
              <a:rPr lang="cs-CZ" dirty="0" smtClean="0"/>
              <a:t> </a:t>
            </a:r>
            <a:r>
              <a:rPr lang="cs-CZ" dirty="0" err="1" smtClean="0"/>
              <a:t>education</a:t>
            </a:r>
            <a:r>
              <a:rPr lang="cs-CZ" dirty="0"/>
              <a:t> (179/2006 Sb</a:t>
            </a:r>
            <a:r>
              <a:rPr lang="cs-CZ" dirty="0" smtClean="0"/>
              <a:t>.) </a:t>
            </a:r>
            <a:r>
              <a:rPr lang="cs-CZ" dirty="0">
                <a:sym typeface="Wingdings" pitchFamily="2" charset="2"/>
              </a:rPr>
              <a:t> </a:t>
            </a:r>
            <a:r>
              <a:rPr lang="cs-CZ" i="1" dirty="0" err="1">
                <a:sym typeface="Wingdings" pitchFamily="2" charset="2"/>
              </a:rPr>
              <a:t>National</a:t>
            </a:r>
            <a:r>
              <a:rPr lang="cs-CZ" i="1" dirty="0">
                <a:sym typeface="Wingdings" pitchFamily="2" charset="2"/>
              </a:rPr>
              <a:t> </a:t>
            </a:r>
            <a:r>
              <a:rPr lang="cs-CZ" i="1" dirty="0" err="1">
                <a:sym typeface="Wingdings" pitchFamily="2" charset="2"/>
              </a:rPr>
              <a:t>Register</a:t>
            </a:r>
            <a:r>
              <a:rPr lang="cs-CZ" i="1" dirty="0">
                <a:sym typeface="Wingdings" pitchFamily="2" charset="2"/>
              </a:rPr>
              <a:t> </a:t>
            </a:r>
            <a:r>
              <a:rPr lang="cs-CZ" i="1" dirty="0" err="1">
                <a:sym typeface="Wingdings" pitchFamily="2" charset="2"/>
              </a:rPr>
              <a:t>of</a:t>
            </a:r>
            <a:r>
              <a:rPr lang="cs-CZ" i="1" dirty="0">
                <a:sym typeface="Wingdings" pitchFamily="2" charset="2"/>
              </a:rPr>
              <a:t> </a:t>
            </a:r>
            <a:r>
              <a:rPr lang="cs-CZ" i="1" dirty="0" err="1" smtClean="0">
                <a:sym typeface="Wingdings" pitchFamily="2" charset="2"/>
              </a:rPr>
              <a:t>Qualifications</a:t>
            </a:r>
            <a:r>
              <a:rPr lang="cs-CZ" dirty="0" smtClean="0">
                <a:sym typeface="Wingdings" pitchFamily="2" charset="2"/>
              </a:rPr>
              <a:t> (</a:t>
            </a:r>
            <a:r>
              <a:rPr lang="cs-CZ" dirty="0">
                <a:hlinkClick r:id="rId2"/>
              </a:rPr>
              <a:t>https://www.narodnikvalifikace.cz/en-</a:t>
            </a:r>
            <a:r>
              <a:rPr lang="cs-CZ" dirty="0" err="1">
                <a:hlinkClick r:id="rId2"/>
              </a:rPr>
              <a:t>us</a:t>
            </a:r>
            <a:r>
              <a:rPr lang="cs-CZ" dirty="0" smtClean="0">
                <a:hlinkClick r:id="rId2"/>
              </a:rPr>
              <a:t>/</a:t>
            </a:r>
            <a:r>
              <a:rPr lang="cs-CZ" dirty="0" smtClean="0"/>
              <a:t>)</a:t>
            </a:r>
          </a:p>
          <a:p>
            <a:pPr lvl="2"/>
            <a:r>
              <a:rPr lang="cs-CZ" i="1" dirty="0" smtClean="0"/>
              <a:t>r</a:t>
            </a:r>
            <a:r>
              <a:rPr lang="cs-CZ" i="1" dirty="0" smtClean="0"/>
              <a:t>e-</a:t>
            </a:r>
            <a:r>
              <a:rPr lang="cs-CZ" i="1" dirty="0" err="1" smtClean="0"/>
              <a:t>qualification</a:t>
            </a:r>
            <a:r>
              <a:rPr lang="cs-CZ" dirty="0"/>
              <a:t> </a:t>
            </a:r>
            <a:r>
              <a:rPr lang="cs-CZ" dirty="0" smtClean="0"/>
              <a:t>(</a:t>
            </a:r>
            <a:r>
              <a:rPr lang="cs-CZ" dirty="0" err="1" smtClean="0"/>
              <a:t>usually</a:t>
            </a:r>
            <a:r>
              <a:rPr lang="cs-CZ" dirty="0" smtClean="0"/>
              <a:t> </a:t>
            </a:r>
            <a:r>
              <a:rPr lang="cs-CZ" dirty="0" err="1" smtClean="0"/>
              <a:t>unemployment</a:t>
            </a:r>
            <a:r>
              <a:rPr lang="cs-CZ" dirty="0" smtClean="0"/>
              <a:t> </a:t>
            </a:r>
            <a:r>
              <a:rPr lang="cs-CZ" dirty="0" smtClean="0">
                <a:sym typeface="Wingdings" pitchFamily="2" charset="2"/>
              </a:rPr>
              <a:t> </a:t>
            </a:r>
            <a:r>
              <a:rPr lang="cs-CZ" dirty="0" err="1" smtClean="0">
                <a:sym typeface="Wingdings" pitchFamily="2" charset="2"/>
              </a:rPr>
              <a:t>certificate</a:t>
            </a:r>
            <a:r>
              <a:rPr lang="cs-CZ" dirty="0" smtClean="0">
                <a:sym typeface="Wingdings" pitchFamily="2" charset="2"/>
              </a:rPr>
              <a:t>)</a:t>
            </a:r>
          </a:p>
          <a:p>
            <a:pPr lvl="2"/>
            <a:r>
              <a:rPr lang="cs-CZ" i="1" dirty="0" err="1"/>
              <a:t>f</a:t>
            </a:r>
            <a:r>
              <a:rPr lang="cs-CZ" i="1" dirty="0" err="1" smtClean="0"/>
              <a:t>urther</a:t>
            </a:r>
            <a:r>
              <a:rPr lang="cs-CZ" i="1" dirty="0" smtClean="0"/>
              <a:t> </a:t>
            </a:r>
            <a:r>
              <a:rPr lang="cs-CZ" i="1" dirty="0" err="1" smtClean="0"/>
              <a:t>professional</a:t>
            </a:r>
            <a:r>
              <a:rPr lang="cs-CZ" i="1" dirty="0" smtClean="0"/>
              <a:t> </a:t>
            </a:r>
            <a:r>
              <a:rPr lang="cs-CZ" i="1" dirty="0" err="1" smtClean="0"/>
              <a:t>qualification</a:t>
            </a:r>
            <a:r>
              <a:rPr lang="cs-CZ" dirty="0" smtClean="0"/>
              <a:t> (</a:t>
            </a:r>
            <a:r>
              <a:rPr lang="cs-CZ" dirty="0" err="1" smtClean="0"/>
              <a:t>certificate</a:t>
            </a:r>
            <a:r>
              <a:rPr lang="cs-CZ" dirty="0" smtClean="0"/>
              <a:t>; </a:t>
            </a:r>
            <a:r>
              <a:rPr lang="cs-CZ" dirty="0" err="1" smtClean="0"/>
              <a:t>e.g</a:t>
            </a:r>
            <a:r>
              <a:rPr lang="cs-CZ" dirty="0" smtClean="0"/>
              <a:t>., „</a:t>
            </a:r>
            <a:r>
              <a:rPr lang="cs-CZ" dirty="0" err="1" smtClean="0"/>
              <a:t>Lecturer</a:t>
            </a:r>
            <a:r>
              <a:rPr lang="cs-CZ" dirty="0" smtClean="0"/>
              <a:t> </a:t>
            </a:r>
            <a:r>
              <a:rPr lang="cs-CZ" dirty="0" err="1" smtClean="0"/>
              <a:t>of</a:t>
            </a:r>
            <a:r>
              <a:rPr lang="cs-CZ" dirty="0" smtClean="0"/>
              <a:t> </a:t>
            </a:r>
            <a:r>
              <a:rPr lang="cs-CZ" dirty="0" err="1" smtClean="0"/>
              <a:t>further</a:t>
            </a:r>
            <a:r>
              <a:rPr lang="cs-CZ" dirty="0" smtClean="0"/>
              <a:t> </a:t>
            </a:r>
            <a:r>
              <a:rPr lang="cs-CZ" dirty="0" err="1" smtClean="0"/>
              <a:t>education</a:t>
            </a:r>
            <a:r>
              <a:rPr lang="cs-CZ" dirty="0" smtClean="0"/>
              <a:t>“)</a:t>
            </a:r>
          </a:p>
          <a:p>
            <a:pPr lvl="2"/>
            <a:r>
              <a:rPr lang="cs-CZ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</a:t>
            </a:r>
            <a:r>
              <a:rPr lang="cs-CZ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ffered</a:t>
            </a:r>
            <a:r>
              <a:rPr lang="cs-CZ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by </a:t>
            </a:r>
            <a:r>
              <a:rPr lang="cs-CZ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NGO‘s</a:t>
            </a:r>
            <a:r>
              <a:rPr lang="cs-CZ" dirty="0" smtClean="0"/>
              <a:t>, </a:t>
            </a:r>
            <a:r>
              <a:rPr lang="cs-CZ" dirty="0" err="1" smtClean="0"/>
              <a:t>private</a:t>
            </a:r>
            <a:r>
              <a:rPr lang="cs-CZ" dirty="0" smtClean="0"/>
              <a:t> </a:t>
            </a:r>
            <a:r>
              <a:rPr lang="cs-CZ" dirty="0" err="1" smtClean="0"/>
              <a:t>companies</a:t>
            </a:r>
            <a:r>
              <a:rPr lang="cs-CZ" dirty="0" smtClean="0"/>
              <a:t>,… </a:t>
            </a:r>
            <a:r>
              <a:rPr lang="cs-CZ" dirty="0" smtClean="0">
                <a:sym typeface="Wingdings" pitchFamily="2" charset="2"/>
              </a:rPr>
              <a:t> </a:t>
            </a:r>
            <a:r>
              <a:rPr lang="cs-CZ" dirty="0" err="1" smtClean="0">
                <a:sym typeface="Wingdings" pitchFamily="2" charset="2"/>
              </a:rPr>
              <a:t>quality</a:t>
            </a:r>
            <a:r>
              <a:rPr lang="cs-CZ" dirty="0" smtClean="0">
                <a:sym typeface="Wingdings" pitchFamily="2" charset="2"/>
              </a:rPr>
              <a:t> (?)</a:t>
            </a:r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95536" y="9925"/>
            <a:ext cx="8424936" cy="1143000"/>
          </a:xfrm>
        </p:spPr>
        <p:txBody>
          <a:bodyPr/>
          <a:lstStyle/>
          <a:p>
            <a:pPr algn="ctr"/>
            <a:r>
              <a:rPr lang="cs-CZ" dirty="0" err="1" smtClean="0"/>
              <a:t>Further</a:t>
            </a:r>
            <a:r>
              <a:rPr lang="cs-CZ" dirty="0" smtClean="0"/>
              <a:t> </a:t>
            </a:r>
            <a:r>
              <a:rPr lang="cs-CZ" dirty="0" err="1" smtClean="0"/>
              <a:t>education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35517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457200" y="1340768"/>
            <a:ext cx="8507288" cy="5517232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en-US" dirty="0"/>
              <a:t>Orientation in the basic terminology of andragogy, didactics, procedures of assessment and measurement in adult education, and lecture forms and methods in adult education</a:t>
            </a:r>
          </a:p>
          <a:p>
            <a:pPr algn="just"/>
            <a:r>
              <a:rPr lang="en-US" dirty="0" smtClean="0"/>
              <a:t>Compiling </a:t>
            </a:r>
            <a:r>
              <a:rPr lang="en-US" dirty="0"/>
              <a:t>content and structure of educational program based on a set of educational goals including all related </a:t>
            </a:r>
            <a:r>
              <a:rPr lang="en-US" dirty="0" smtClean="0"/>
              <a:t>competences</a:t>
            </a:r>
            <a:endParaRPr lang="en-US" dirty="0"/>
          </a:p>
          <a:p>
            <a:pPr algn="just"/>
            <a:r>
              <a:rPr lang="en-US" dirty="0"/>
              <a:t>Processing the course content into minutes scenario including choice of instructive aids and teaching </a:t>
            </a:r>
            <a:r>
              <a:rPr lang="en-US" dirty="0" smtClean="0"/>
              <a:t>methods</a:t>
            </a:r>
            <a:endParaRPr lang="en-US" dirty="0"/>
          </a:p>
          <a:p>
            <a:pPr algn="just"/>
            <a:r>
              <a:rPr lang="en-US" dirty="0"/>
              <a:t>Assessment of level of entrance competences and educational needs of participants in the educational </a:t>
            </a:r>
            <a:r>
              <a:rPr lang="en-US" dirty="0" smtClean="0"/>
              <a:t>program</a:t>
            </a:r>
            <a:endParaRPr lang="en-US" dirty="0"/>
          </a:p>
          <a:p>
            <a:pPr algn="just"/>
            <a:r>
              <a:rPr lang="en-US" dirty="0"/>
              <a:t>Presentation of educational content using an interactive approach, problem solving and </a:t>
            </a:r>
            <a:r>
              <a:rPr lang="en-US" dirty="0" err="1" smtClean="0"/>
              <a:t>analy</a:t>
            </a:r>
            <a:r>
              <a:rPr lang="cs-CZ" dirty="0" smtClean="0"/>
              <a:t>z</a:t>
            </a:r>
            <a:r>
              <a:rPr lang="en-US" dirty="0" err="1" smtClean="0"/>
              <a:t>ing</a:t>
            </a:r>
            <a:r>
              <a:rPr lang="en-US" dirty="0" smtClean="0"/>
              <a:t> </a:t>
            </a:r>
            <a:r>
              <a:rPr lang="en-US" dirty="0"/>
              <a:t>examples from practice using instructive </a:t>
            </a:r>
            <a:r>
              <a:rPr lang="en-US" dirty="0" smtClean="0"/>
              <a:t>aids</a:t>
            </a:r>
            <a:endParaRPr lang="en-US" dirty="0"/>
          </a:p>
          <a:p>
            <a:pPr algn="just"/>
            <a:r>
              <a:rPr lang="en-US" dirty="0"/>
              <a:t>Preparation, management and evaluation of model situations and methods of work with a </a:t>
            </a:r>
            <a:r>
              <a:rPr lang="en-US" dirty="0" smtClean="0"/>
              <a:t>group</a:t>
            </a:r>
            <a:endParaRPr lang="en-US" dirty="0"/>
          </a:p>
          <a:p>
            <a:pPr algn="just"/>
            <a:r>
              <a:rPr lang="en-US" dirty="0"/>
              <a:t>Setting individual and group work to participants of educational </a:t>
            </a:r>
            <a:r>
              <a:rPr lang="en-US" dirty="0" smtClean="0"/>
              <a:t>program</a:t>
            </a:r>
            <a:endParaRPr lang="en-US" dirty="0"/>
          </a:p>
          <a:p>
            <a:pPr algn="just"/>
            <a:r>
              <a:rPr lang="en-US" dirty="0"/>
              <a:t>Evaluation of educational effectiveness and reaching the set educational goals and required competences</a:t>
            </a:r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95536" y="188640"/>
            <a:ext cx="8435280" cy="1143000"/>
          </a:xfrm>
        </p:spPr>
        <p:txBody>
          <a:bodyPr>
            <a:noAutofit/>
          </a:bodyPr>
          <a:lstStyle/>
          <a:p>
            <a:pPr algn="ctr"/>
            <a:r>
              <a:rPr lang="en-US" sz="3600" dirty="0"/>
              <a:t>Lecturer for further education </a:t>
            </a:r>
            <a:r>
              <a:rPr lang="cs-CZ" sz="3600" dirty="0" smtClean="0"/>
              <a:t/>
            </a:r>
            <a:br>
              <a:rPr lang="cs-CZ" sz="3600" dirty="0" smtClean="0"/>
            </a:br>
            <a:r>
              <a:rPr lang="en-US" sz="2000" dirty="0" smtClean="0"/>
              <a:t>(</a:t>
            </a:r>
            <a:r>
              <a:rPr lang="en-US" sz="2000" dirty="0"/>
              <a:t>code: 75-001-T)</a:t>
            </a: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4269471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457200" y="1196752"/>
            <a:ext cx="8579296" cy="5661248"/>
          </a:xfrm>
        </p:spPr>
        <p:txBody>
          <a:bodyPr/>
          <a:lstStyle/>
          <a:p>
            <a:pPr>
              <a:lnSpc>
                <a:spcPct val="114000"/>
              </a:lnSpc>
              <a:spcBef>
                <a:spcPts val="0"/>
              </a:spcBef>
            </a:pPr>
            <a:r>
              <a:rPr lang="cs-CZ" dirty="0"/>
              <a:t>t</a:t>
            </a:r>
            <a:r>
              <a:rPr lang="cs-CZ" dirty="0" smtClean="0"/>
              <a:t>o </a:t>
            </a:r>
            <a:r>
              <a:rPr lang="cs-CZ" dirty="0" err="1" smtClean="0"/>
              <a:t>get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b="1" dirty="0" err="1" smtClean="0"/>
              <a:t>course</a:t>
            </a:r>
            <a:r>
              <a:rPr lang="cs-CZ" dirty="0" smtClean="0"/>
              <a:t> </a:t>
            </a:r>
            <a:r>
              <a:rPr lang="cs-CZ" dirty="0" err="1" smtClean="0"/>
              <a:t>accredited</a:t>
            </a:r>
            <a:r>
              <a:rPr lang="cs-CZ" dirty="0" smtClean="0"/>
              <a:t>, </a:t>
            </a:r>
            <a:r>
              <a:rPr lang="cs-CZ" dirty="0" err="1" smtClean="0"/>
              <a:t>legal</a:t>
            </a:r>
            <a:r>
              <a:rPr lang="cs-CZ" dirty="0" smtClean="0"/>
              <a:t>/</a:t>
            </a:r>
            <a:r>
              <a:rPr lang="cs-CZ" dirty="0" err="1" smtClean="0"/>
              <a:t>professional</a:t>
            </a:r>
            <a:r>
              <a:rPr lang="cs-CZ" dirty="0" smtClean="0"/>
              <a:t> </a:t>
            </a:r>
            <a:r>
              <a:rPr lang="cs-CZ" dirty="0" err="1" smtClean="0"/>
              <a:t>standards</a:t>
            </a:r>
            <a:r>
              <a:rPr lang="cs-CZ" dirty="0" smtClean="0"/>
              <a:t> </a:t>
            </a:r>
            <a:r>
              <a:rPr lang="cs-CZ" dirty="0" err="1" smtClean="0"/>
              <a:t>apply</a:t>
            </a:r>
            <a:r>
              <a:rPr lang="cs-CZ" dirty="0" smtClean="0"/>
              <a:t> (</a:t>
            </a:r>
            <a:r>
              <a:rPr lang="cs-CZ" dirty="0" err="1" smtClean="0"/>
              <a:t>again</a:t>
            </a:r>
            <a:r>
              <a:rPr lang="cs-CZ" dirty="0" smtClean="0"/>
              <a:t>, </a:t>
            </a:r>
            <a:r>
              <a:rPr lang="cs-CZ" dirty="0" err="1" smtClean="0"/>
              <a:t>rather</a:t>
            </a:r>
            <a:r>
              <a:rPr lang="cs-CZ" dirty="0" smtClean="0"/>
              <a:t> </a:t>
            </a:r>
            <a:r>
              <a:rPr lang="cs-CZ" dirty="0" err="1" smtClean="0"/>
              <a:t>formal</a:t>
            </a:r>
            <a:r>
              <a:rPr lang="cs-CZ" dirty="0" smtClean="0"/>
              <a:t>)</a:t>
            </a:r>
          </a:p>
          <a:p>
            <a:pPr lvl="1">
              <a:lnSpc>
                <a:spcPct val="114000"/>
              </a:lnSpc>
              <a:spcBef>
                <a:spcPts val="0"/>
              </a:spcBef>
            </a:pPr>
            <a:r>
              <a:rPr lang="cs-CZ" dirty="0" err="1"/>
              <a:t>r</a:t>
            </a:r>
            <a:r>
              <a:rPr lang="cs-CZ" dirty="0" err="1" smtClean="0"/>
              <a:t>eferences</a:t>
            </a:r>
            <a:r>
              <a:rPr lang="cs-CZ" dirty="0" smtClean="0"/>
              <a:t> are not </a:t>
            </a:r>
            <a:r>
              <a:rPr lang="cs-CZ" dirty="0" err="1" smtClean="0"/>
              <a:t>always</a:t>
            </a:r>
            <a:r>
              <a:rPr lang="cs-CZ" dirty="0" smtClean="0"/>
              <a:t> </a:t>
            </a:r>
            <a:r>
              <a:rPr lang="cs-CZ" dirty="0" err="1" smtClean="0"/>
              <a:t>helpful</a:t>
            </a:r>
            <a:endParaRPr lang="cs-CZ" dirty="0" smtClean="0"/>
          </a:p>
          <a:p>
            <a:pPr lvl="1">
              <a:lnSpc>
                <a:spcPct val="114000"/>
              </a:lnSpc>
              <a:spcBef>
                <a:spcPts val="0"/>
              </a:spcBef>
            </a:pPr>
            <a:endParaRPr lang="cs-CZ" sz="1050" dirty="0" smtClean="0"/>
          </a:p>
          <a:p>
            <a:pPr>
              <a:lnSpc>
                <a:spcPct val="114000"/>
              </a:lnSpc>
              <a:spcBef>
                <a:spcPts val="0"/>
              </a:spcBef>
            </a:pPr>
            <a:r>
              <a:rPr lang="cs-CZ" dirty="0" err="1" smtClean="0"/>
              <a:t>some</a:t>
            </a:r>
            <a:r>
              <a:rPr lang="cs-CZ" dirty="0" smtClean="0"/>
              <a:t> </a:t>
            </a:r>
            <a:r>
              <a:rPr lang="cs-CZ" dirty="0" err="1" smtClean="0"/>
              <a:t>indicators</a:t>
            </a:r>
            <a:r>
              <a:rPr lang="cs-CZ" dirty="0" smtClean="0"/>
              <a:t> </a:t>
            </a:r>
            <a:r>
              <a:rPr lang="cs-CZ" dirty="0" err="1" smtClean="0"/>
              <a:t>of</a:t>
            </a:r>
            <a:r>
              <a:rPr lang="cs-CZ" dirty="0" smtClean="0"/>
              <a:t> a </a:t>
            </a:r>
            <a:r>
              <a:rPr lang="cs-CZ" b="1" dirty="0" err="1" smtClean="0"/>
              <a:t>good</a:t>
            </a:r>
            <a:r>
              <a:rPr lang="cs-CZ" b="1" dirty="0" smtClean="0"/>
              <a:t> </a:t>
            </a:r>
            <a:r>
              <a:rPr lang="cs-CZ" b="1" dirty="0" err="1" smtClean="0"/>
              <a:t>course</a:t>
            </a:r>
            <a:r>
              <a:rPr lang="cs-CZ" dirty="0" smtClean="0"/>
              <a:t>:</a:t>
            </a:r>
          </a:p>
          <a:p>
            <a:pPr lvl="1">
              <a:lnSpc>
                <a:spcPct val="114000"/>
              </a:lnSpc>
              <a:spcBef>
                <a:spcPts val="600"/>
              </a:spcBef>
            </a:pPr>
            <a:r>
              <a:rPr lang="cs-CZ" dirty="0" err="1"/>
              <a:t>c</a:t>
            </a:r>
            <a:r>
              <a:rPr lang="cs-CZ" dirty="0" err="1" smtClean="0"/>
              <a:t>lear</a:t>
            </a:r>
            <a:r>
              <a:rPr lang="cs-CZ" dirty="0" smtClean="0"/>
              <a:t> </a:t>
            </a:r>
            <a:r>
              <a:rPr lang="cs-CZ" dirty="0" err="1" smtClean="0"/>
              <a:t>aimes</a:t>
            </a:r>
            <a:r>
              <a:rPr lang="cs-CZ" dirty="0" smtClean="0"/>
              <a:t> &amp; </a:t>
            </a:r>
            <a:r>
              <a:rPr lang="cs-CZ" dirty="0" err="1" smtClean="0"/>
              <a:t>learning</a:t>
            </a:r>
            <a:r>
              <a:rPr lang="cs-CZ" dirty="0" smtClean="0"/>
              <a:t> </a:t>
            </a:r>
            <a:r>
              <a:rPr lang="cs-CZ" dirty="0" err="1" smtClean="0"/>
              <a:t>outcomes</a:t>
            </a:r>
            <a:r>
              <a:rPr lang="cs-CZ" dirty="0" smtClean="0"/>
              <a:t> (</a:t>
            </a:r>
            <a:r>
              <a:rPr lang="cs-CZ" dirty="0" err="1" smtClean="0"/>
              <a:t>knowledge</a:t>
            </a:r>
            <a:r>
              <a:rPr lang="cs-CZ" dirty="0" smtClean="0"/>
              <a:t>, </a:t>
            </a:r>
            <a:r>
              <a:rPr lang="cs-CZ" dirty="0" err="1" smtClean="0"/>
              <a:t>skills</a:t>
            </a:r>
            <a:r>
              <a:rPr lang="cs-CZ" dirty="0" smtClean="0"/>
              <a:t>)</a:t>
            </a:r>
          </a:p>
          <a:p>
            <a:pPr lvl="1">
              <a:lnSpc>
                <a:spcPct val="114000"/>
              </a:lnSpc>
              <a:spcBef>
                <a:spcPts val="600"/>
              </a:spcBef>
            </a:pPr>
            <a:r>
              <a:rPr lang="cs-CZ" dirty="0" err="1"/>
              <a:t>m</a:t>
            </a:r>
            <a:r>
              <a:rPr lang="cs-CZ" dirty="0" err="1" smtClean="0"/>
              <a:t>ethods</a:t>
            </a:r>
            <a:r>
              <a:rPr lang="cs-CZ" dirty="0" smtClean="0"/>
              <a:t> </a:t>
            </a:r>
            <a:r>
              <a:rPr lang="cs-CZ" dirty="0" err="1" smtClean="0"/>
              <a:t>corresponding</a:t>
            </a:r>
            <a:r>
              <a:rPr lang="cs-CZ" dirty="0" smtClean="0"/>
              <a:t> to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aims</a:t>
            </a:r>
            <a:r>
              <a:rPr lang="cs-CZ" dirty="0" smtClean="0"/>
              <a:t> (+: </a:t>
            </a:r>
            <a:r>
              <a:rPr lang="cs-CZ" dirty="0" err="1" smtClean="0"/>
              <a:t>interactive</a:t>
            </a:r>
            <a:r>
              <a:rPr lang="cs-CZ" dirty="0" smtClean="0"/>
              <a:t>, </a:t>
            </a:r>
            <a:r>
              <a:rPr lang="cs-CZ" dirty="0" err="1" smtClean="0"/>
              <a:t>practice</a:t>
            </a:r>
            <a:r>
              <a:rPr lang="cs-CZ" dirty="0" smtClean="0"/>
              <a:t>, </a:t>
            </a:r>
            <a:r>
              <a:rPr lang="cs-CZ" dirty="0" err="1" smtClean="0"/>
              <a:t>discussion</a:t>
            </a:r>
            <a:r>
              <a:rPr lang="cs-CZ" dirty="0" smtClean="0"/>
              <a:t>, </a:t>
            </a:r>
            <a:r>
              <a:rPr lang="cs-CZ" dirty="0" err="1" smtClean="0"/>
              <a:t>problem</a:t>
            </a:r>
            <a:r>
              <a:rPr lang="cs-CZ" dirty="0" smtClean="0"/>
              <a:t> </a:t>
            </a:r>
            <a:r>
              <a:rPr lang="cs-CZ" dirty="0" err="1" smtClean="0"/>
              <a:t>solving</a:t>
            </a:r>
            <a:r>
              <a:rPr lang="cs-CZ" dirty="0" smtClean="0"/>
              <a:t>,…)</a:t>
            </a:r>
          </a:p>
          <a:p>
            <a:pPr lvl="1">
              <a:lnSpc>
                <a:spcPct val="114000"/>
              </a:lnSpc>
              <a:spcBef>
                <a:spcPts val="600"/>
              </a:spcBef>
            </a:pPr>
            <a:r>
              <a:rPr lang="cs-CZ" dirty="0" err="1"/>
              <a:t>r</a:t>
            </a:r>
            <a:r>
              <a:rPr lang="cs-CZ" dirty="0" err="1" smtClean="0"/>
              <a:t>elevant</a:t>
            </a:r>
            <a:r>
              <a:rPr lang="cs-CZ" dirty="0" smtClean="0"/>
              <a:t> study </a:t>
            </a:r>
            <a:r>
              <a:rPr lang="cs-CZ" dirty="0" err="1" smtClean="0"/>
              <a:t>materials</a:t>
            </a:r>
            <a:r>
              <a:rPr lang="cs-CZ" dirty="0" smtClean="0"/>
              <a:t> (</a:t>
            </a:r>
            <a:r>
              <a:rPr lang="cs-CZ" dirty="0" err="1" smtClean="0"/>
              <a:t>books</a:t>
            </a:r>
            <a:r>
              <a:rPr lang="cs-CZ" dirty="0" smtClean="0"/>
              <a:t>, e-</a:t>
            </a:r>
            <a:r>
              <a:rPr lang="cs-CZ" dirty="0" err="1" smtClean="0"/>
              <a:t>learnings</a:t>
            </a:r>
            <a:r>
              <a:rPr lang="cs-CZ" dirty="0" smtClean="0"/>
              <a:t>,…)</a:t>
            </a:r>
          </a:p>
          <a:p>
            <a:pPr lvl="1">
              <a:lnSpc>
                <a:spcPct val="114000"/>
              </a:lnSpc>
              <a:spcBef>
                <a:spcPts val="600"/>
              </a:spcBef>
            </a:pPr>
            <a:r>
              <a:rPr lang="cs-CZ" dirty="0" err="1"/>
              <a:t>s</a:t>
            </a:r>
            <a:r>
              <a:rPr lang="cs-CZ" dirty="0" err="1" smtClean="0"/>
              <a:t>uitable</a:t>
            </a:r>
            <a:r>
              <a:rPr lang="cs-CZ" dirty="0" smtClean="0"/>
              <a:t> </a:t>
            </a:r>
            <a:r>
              <a:rPr lang="cs-CZ" dirty="0" err="1" smtClean="0"/>
              <a:t>rooms</a:t>
            </a:r>
            <a:r>
              <a:rPr lang="cs-CZ" dirty="0" smtClean="0"/>
              <a:t>, </a:t>
            </a:r>
            <a:r>
              <a:rPr lang="cs-CZ" dirty="0" err="1" smtClean="0"/>
              <a:t>technical</a:t>
            </a:r>
            <a:r>
              <a:rPr lang="cs-CZ" dirty="0" smtClean="0"/>
              <a:t> &amp; </a:t>
            </a:r>
            <a:r>
              <a:rPr lang="cs-CZ" dirty="0" err="1" smtClean="0"/>
              <a:t>material</a:t>
            </a:r>
            <a:r>
              <a:rPr lang="cs-CZ" dirty="0" smtClean="0"/>
              <a:t> </a:t>
            </a:r>
            <a:r>
              <a:rPr lang="cs-CZ" dirty="0" err="1" smtClean="0"/>
              <a:t>equipment</a:t>
            </a:r>
            <a:r>
              <a:rPr lang="cs-CZ" dirty="0" smtClean="0"/>
              <a:t>,…</a:t>
            </a:r>
          </a:p>
          <a:p>
            <a:pPr lvl="1">
              <a:lnSpc>
                <a:spcPct val="114000"/>
              </a:lnSpc>
              <a:spcBef>
                <a:spcPts val="600"/>
              </a:spcBef>
            </a:pPr>
            <a:r>
              <a:rPr lang="cs-CZ" dirty="0" err="1"/>
              <a:t>a</a:t>
            </a:r>
            <a:r>
              <a:rPr lang="cs-CZ" dirty="0" err="1" smtClean="0"/>
              <a:t>sks</a:t>
            </a:r>
            <a:r>
              <a:rPr lang="cs-CZ" dirty="0" smtClean="0"/>
              <a:t> </a:t>
            </a:r>
            <a:r>
              <a:rPr lang="cs-CZ" dirty="0" err="1" smtClean="0"/>
              <a:t>for</a:t>
            </a:r>
            <a:r>
              <a:rPr lang="cs-CZ" dirty="0" smtClean="0"/>
              <a:t> feedback, </a:t>
            </a:r>
            <a:r>
              <a:rPr lang="cs-CZ" dirty="0" err="1" smtClean="0"/>
              <a:t>performs</a:t>
            </a:r>
            <a:r>
              <a:rPr lang="cs-CZ" dirty="0" smtClean="0"/>
              <a:t> </a:t>
            </a:r>
            <a:r>
              <a:rPr lang="cs-CZ" dirty="0" err="1" smtClean="0"/>
              <a:t>regular</a:t>
            </a:r>
            <a:r>
              <a:rPr lang="cs-CZ" dirty="0" smtClean="0"/>
              <a:t> (</a:t>
            </a:r>
            <a:r>
              <a:rPr lang="cs-CZ" dirty="0" err="1" smtClean="0"/>
              <a:t>self</a:t>
            </a:r>
            <a:r>
              <a:rPr lang="cs-CZ" dirty="0" smtClean="0"/>
              <a:t>-)</a:t>
            </a:r>
            <a:r>
              <a:rPr lang="cs-CZ" dirty="0" err="1" smtClean="0"/>
              <a:t>evaluation</a:t>
            </a:r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pPr algn="ctr"/>
            <a:r>
              <a:rPr lang="cs-CZ" dirty="0" err="1" smtClean="0"/>
              <a:t>Quality</a:t>
            </a:r>
            <a:r>
              <a:rPr lang="cs-CZ" dirty="0" smtClean="0"/>
              <a:t> in (</a:t>
            </a:r>
            <a:r>
              <a:rPr lang="cs-CZ" dirty="0" err="1" smtClean="0"/>
              <a:t>further</a:t>
            </a:r>
            <a:r>
              <a:rPr lang="cs-CZ" dirty="0" smtClean="0"/>
              <a:t>) </a:t>
            </a:r>
            <a:r>
              <a:rPr lang="cs-CZ" dirty="0" err="1" smtClean="0"/>
              <a:t>education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15713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733256"/>
          </a:xfrm>
        </p:spPr>
        <p:txBody>
          <a:bodyPr>
            <a:normAutofit lnSpcReduction="10000"/>
          </a:bodyPr>
          <a:lstStyle/>
          <a:p>
            <a:r>
              <a:rPr lang="cs-CZ" sz="2000" dirty="0" smtClean="0"/>
              <a:t>Ministry </a:t>
            </a:r>
            <a:r>
              <a:rPr lang="cs-CZ" sz="2000" dirty="0" err="1" smtClean="0"/>
              <a:t>of</a:t>
            </a:r>
            <a:r>
              <a:rPr lang="cs-CZ" sz="2000" dirty="0" smtClean="0"/>
              <a:t> </a:t>
            </a:r>
            <a:r>
              <a:rPr lang="cs-CZ" sz="2000" dirty="0" err="1" smtClean="0"/>
              <a:t>Education</a:t>
            </a:r>
            <a:r>
              <a:rPr lang="cs-CZ" sz="2000" dirty="0" smtClean="0"/>
              <a:t>: </a:t>
            </a:r>
            <a:r>
              <a:rPr lang="cs-CZ" sz="2000" dirty="0">
                <a:hlinkClick r:id="rId2"/>
              </a:rPr>
              <a:t>http://</a:t>
            </a:r>
            <a:r>
              <a:rPr lang="cs-CZ" sz="2000" dirty="0" smtClean="0">
                <a:hlinkClick r:id="rId2"/>
              </a:rPr>
              <a:t>www.msmt.cz/areas-of-work/further-education</a:t>
            </a:r>
            <a:r>
              <a:rPr lang="cs-CZ" sz="2000" dirty="0" smtClean="0"/>
              <a:t> </a:t>
            </a:r>
            <a:r>
              <a:rPr lang="cs-CZ" sz="2000" dirty="0" err="1" smtClean="0"/>
              <a:t>or</a:t>
            </a:r>
            <a:r>
              <a:rPr lang="cs-CZ" sz="2000" dirty="0" smtClean="0"/>
              <a:t> </a:t>
            </a:r>
            <a:r>
              <a:rPr lang="cs-CZ" sz="2000" dirty="0">
                <a:hlinkClick r:id="rId3"/>
              </a:rPr>
              <a:t>http://www.msmt.cz/areas-of-work/tertiary-education</a:t>
            </a:r>
            <a:endParaRPr lang="cs-CZ" sz="2000" dirty="0" smtClean="0"/>
          </a:p>
          <a:p>
            <a:r>
              <a:rPr lang="cs-CZ" sz="2000" dirty="0" err="1" smtClean="0"/>
              <a:t>National</a:t>
            </a:r>
            <a:r>
              <a:rPr lang="cs-CZ" sz="2000" dirty="0" smtClean="0"/>
              <a:t> </a:t>
            </a:r>
            <a:r>
              <a:rPr lang="cs-CZ" sz="2000" dirty="0" err="1" smtClean="0"/>
              <a:t>Institution</a:t>
            </a:r>
            <a:r>
              <a:rPr lang="cs-CZ" sz="2000" dirty="0" smtClean="0"/>
              <a:t> </a:t>
            </a:r>
            <a:r>
              <a:rPr lang="cs-CZ" sz="2000" dirty="0" err="1" smtClean="0"/>
              <a:t>for</a:t>
            </a:r>
            <a:r>
              <a:rPr lang="cs-CZ" sz="2000" dirty="0" smtClean="0"/>
              <a:t> </a:t>
            </a:r>
            <a:r>
              <a:rPr lang="cs-CZ" sz="2000" dirty="0" err="1" smtClean="0"/>
              <a:t>Education</a:t>
            </a:r>
            <a:r>
              <a:rPr lang="cs-CZ" sz="2000" dirty="0" smtClean="0"/>
              <a:t>: </a:t>
            </a:r>
            <a:r>
              <a:rPr lang="cs-CZ" sz="2000" dirty="0">
                <a:hlinkClick r:id="rId4"/>
              </a:rPr>
              <a:t>http://</a:t>
            </a:r>
            <a:r>
              <a:rPr lang="cs-CZ" sz="2000" dirty="0" smtClean="0">
                <a:hlinkClick r:id="rId4"/>
              </a:rPr>
              <a:t>www.nuv.cz/our-work/recognition</a:t>
            </a:r>
            <a:endParaRPr lang="cs-CZ" sz="2000" dirty="0" smtClean="0"/>
          </a:p>
          <a:p>
            <a:r>
              <a:rPr lang="en-US" sz="2000" dirty="0"/>
              <a:t>National Register of </a:t>
            </a:r>
            <a:r>
              <a:rPr lang="en-US" sz="2000" dirty="0" smtClean="0"/>
              <a:t>Qualifications</a:t>
            </a:r>
            <a:r>
              <a:rPr lang="cs-CZ" sz="2000" dirty="0" smtClean="0"/>
              <a:t>: </a:t>
            </a:r>
            <a:r>
              <a:rPr lang="en-US" sz="2000" dirty="0" smtClean="0">
                <a:hlinkClick r:id="rId5"/>
              </a:rPr>
              <a:t>https</a:t>
            </a:r>
            <a:r>
              <a:rPr lang="en-US" sz="2000" dirty="0">
                <a:hlinkClick r:id="rId5"/>
              </a:rPr>
              <a:t>://www.narodnikvalifikace.cz/en-us</a:t>
            </a:r>
            <a:r>
              <a:rPr lang="en-US" sz="2000" dirty="0" smtClean="0">
                <a:hlinkClick r:id="rId5"/>
              </a:rPr>
              <a:t>/</a:t>
            </a:r>
            <a:r>
              <a:rPr lang="cs-CZ" sz="2000" dirty="0" smtClean="0"/>
              <a:t> </a:t>
            </a:r>
            <a:endParaRPr lang="en-US" sz="2000" dirty="0"/>
          </a:p>
          <a:p>
            <a:r>
              <a:rPr lang="en-US" sz="2000" dirty="0" smtClean="0"/>
              <a:t>Association </a:t>
            </a:r>
            <a:r>
              <a:rPr lang="en-US" sz="2000" dirty="0"/>
              <a:t>of Adult Education </a:t>
            </a:r>
            <a:r>
              <a:rPr lang="en-US" sz="2000" dirty="0" smtClean="0"/>
              <a:t>Institutions</a:t>
            </a:r>
            <a:r>
              <a:rPr lang="cs-CZ" sz="2000" dirty="0" smtClean="0"/>
              <a:t>: </a:t>
            </a:r>
            <a:r>
              <a:rPr lang="cs-CZ" sz="2000" dirty="0">
                <a:hlinkClick r:id="rId6"/>
              </a:rPr>
              <a:t>http://www.aivd.cz/cz/aivd-english</a:t>
            </a:r>
            <a:r>
              <a:rPr lang="cs-CZ" sz="2000" dirty="0" smtClean="0">
                <a:hlinkClick r:id="rId6"/>
              </a:rPr>
              <a:t>/</a:t>
            </a:r>
            <a:endParaRPr lang="cs-CZ" sz="2000" dirty="0" smtClean="0"/>
          </a:p>
          <a:p>
            <a:r>
              <a:rPr lang="cs-CZ" sz="2000" dirty="0" smtClean="0"/>
              <a:t>EURYDICE: </a:t>
            </a:r>
            <a:r>
              <a:rPr lang="cs-CZ" sz="2000" dirty="0">
                <a:hlinkClick r:id="rId7"/>
              </a:rPr>
              <a:t>https://eacea.ec.europa.eu/national-policies/eurydice/content/main-providers-20_en</a:t>
            </a:r>
            <a:endParaRPr lang="cs-CZ" sz="2000" dirty="0" smtClean="0"/>
          </a:p>
          <a:p>
            <a:r>
              <a:rPr lang="en-US" sz="2000" dirty="0"/>
              <a:t>Country Report on </a:t>
            </a:r>
            <a:r>
              <a:rPr lang="en-US" sz="2000" dirty="0" smtClean="0"/>
              <a:t>Adult</a:t>
            </a:r>
            <a:r>
              <a:rPr lang="cs-CZ" sz="2000" dirty="0" smtClean="0"/>
              <a:t> </a:t>
            </a:r>
            <a:r>
              <a:rPr lang="en-US" sz="2000" dirty="0" smtClean="0"/>
              <a:t>Education </a:t>
            </a:r>
            <a:r>
              <a:rPr lang="en-US" sz="2000" dirty="0"/>
              <a:t>in </a:t>
            </a:r>
            <a:r>
              <a:rPr lang="cs-CZ" sz="2000" dirty="0" err="1" smtClean="0"/>
              <a:t>the</a:t>
            </a:r>
            <a:r>
              <a:rPr lang="cs-CZ" sz="2000" dirty="0" smtClean="0"/>
              <a:t> Czech Republic: </a:t>
            </a:r>
            <a:r>
              <a:rPr lang="cs-CZ" sz="2000" dirty="0">
                <a:hlinkClick r:id="rId8"/>
              </a:rPr>
              <a:t>https://</a:t>
            </a:r>
            <a:r>
              <a:rPr lang="cs-CZ" sz="2000" dirty="0" smtClean="0">
                <a:hlinkClick r:id="rId8"/>
              </a:rPr>
              <a:t>eaea.org/wp-content/uploads/2018/01/czech-republic_country-report-on-adult-education-in-the-czech-republic.pdf</a:t>
            </a:r>
            <a:endParaRPr lang="cs-CZ" sz="2000" dirty="0" smtClean="0"/>
          </a:p>
          <a:p>
            <a:r>
              <a:rPr lang="en-US" sz="2000" dirty="0"/>
              <a:t>Education and </a:t>
            </a:r>
            <a:r>
              <a:rPr lang="en-US" sz="2000" dirty="0" smtClean="0"/>
              <a:t>Training</a:t>
            </a:r>
            <a:r>
              <a:rPr lang="cs-CZ" sz="2000" dirty="0" smtClean="0"/>
              <a:t> </a:t>
            </a:r>
            <a:r>
              <a:rPr lang="en-US" sz="2000" dirty="0" smtClean="0"/>
              <a:t>MONITOR 2018</a:t>
            </a:r>
            <a:r>
              <a:rPr lang="cs-CZ" sz="2000" dirty="0" smtClean="0"/>
              <a:t> </a:t>
            </a:r>
            <a:r>
              <a:rPr lang="en-US" sz="2000" dirty="0" smtClean="0"/>
              <a:t>Czech Republic</a:t>
            </a:r>
            <a:r>
              <a:rPr lang="cs-CZ" sz="2000" dirty="0" smtClean="0"/>
              <a:t>: </a:t>
            </a:r>
            <a:r>
              <a:rPr lang="cs-CZ" sz="2000" dirty="0">
                <a:hlinkClick r:id="rId9"/>
              </a:rPr>
              <a:t>https://ec.europa.eu/education/sites/education/files/document-library-docs/et-monitor-report-2018-czech-republic_en.pdf</a:t>
            </a:r>
            <a:endParaRPr lang="cs-CZ" sz="20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cs-CZ" dirty="0" err="1" smtClean="0"/>
              <a:t>Information</a:t>
            </a:r>
            <a:r>
              <a:rPr lang="cs-CZ" dirty="0" smtClean="0"/>
              <a:t> &amp; </a:t>
            </a:r>
            <a:r>
              <a:rPr lang="cs-CZ" dirty="0" err="1" smtClean="0"/>
              <a:t>resources</a:t>
            </a:r>
            <a:r>
              <a:rPr lang="cs-CZ" dirty="0" smtClean="0"/>
              <a:t>: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97870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hluk">
  <a:themeElements>
    <a:clrScheme name="Shluk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Shluk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Shluk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143</TotalTime>
  <Words>800</Words>
  <Application>Microsoft Office PowerPoint</Application>
  <PresentationFormat>Předvádění na obrazovce (4:3)</PresentationFormat>
  <Paragraphs>88</Paragraphs>
  <Slides>9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0" baseType="lpstr">
      <vt:lpstr>Shluk</vt:lpstr>
      <vt:lpstr>Legal framework and innovations in adult education and training  in the Czech Republic</vt:lpstr>
      <vt:lpstr>Adult education</vt:lpstr>
      <vt:lpstr>Adult education</vt:lpstr>
      <vt:lpstr>Tertiary education</vt:lpstr>
      <vt:lpstr>Teaching in tertiary education</vt:lpstr>
      <vt:lpstr>Further education</vt:lpstr>
      <vt:lpstr>Lecturer for further education  (code: 75-001-T)</vt:lpstr>
      <vt:lpstr>Quality in (further) education</vt:lpstr>
      <vt:lpstr>Information &amp; resources: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Legal framework and innovations in adult education and training  in the Czech Republic</dc:title>
  <dc:creator>DELL</dc:creator>
  <cp:lastModifiedBy>DELL</cp:lastModifiedBy>
  <cp:revision>15</cp:revision>
  <dcterms:created xsi:type="dcterms:W3CDTF">2019-09-04T18:30:03Z</dcterms:created>
  <dcterms:modified xsi:type="dcterms:W3CDTF">2019-09-04T21:01:22Z</dcterms:modified>
</cp:coreProperties>
</file>