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hyperlink" Target="http://narodne-novine.nn.hr/clanci/sluzbeni/2007_02_17_668.html" TargetMode="External"/><Relationship Id="rId18" Type="http://schemas.openxmlformats.org/officeDocument/2006/relationships/hyperlink" Target="http://narodne-novine.nn.hr/clanci/sluzbeni/1997_03_29_427.html" TargetMode="External"/><Relationship Id="rId26" Type="http://schemas.openxmlformats.org/officeDocument/2006/relationships/hyperlink" Target="http://narodne-novine.nn.hr/clanci/sluzbeni/2010_09_105_2839.html" TargetMode="External"/><Relationship Id="rId3" Type="http://schemas.openxmlformats.org/officeDocument/2006/relationships/hyperlink" Target="http://narodne-novine.nn.hr/clanci/sluzbeni/1997_12_135_1944.html" TargetMode="External"/><Relationship Id="rId21" Type="http://schemas.openxmlformats.org/officeDocument/2006/relationships/hyperlink" Target="http://narodne-novine.nn.hr/clanci/sluzbeni/1997_05_54_820.html" TargetMode="External"/><Relationship Id="rId7" Type="http://schemas.openxmlformats.org/officeDocument/2006/relationships/hyperlink" Target="http://narodne-novine.nn.hr/clanci/sluzbeni/2001_04_28_487.html" TargetMode="External"/><Relationship Id="rId12" Type="http://schemas.openxmlformats.org/officeDocument/2006/relationships/hyperlink" Target="https://narodne-novine.nn.hr/clanci/sluzbeni/2014_01_5_93.html" TargetMode="External"/><Relationship Id="rId17" Type="http://schemas.openxmlformats.org/officeDocument/2006/relationships/hyperlink" Target="http://narodne-novine.nn.hr/clanci/sluzbeni/1993_08_76_1548.html" TargetMode="External"/><Relationship Id="rId25" Type="http://schemas.openxmlformats.org/officeDocument/2006/relationships/hyperlink" Target="http://narodne-novine.nn.hr/clanci/sluzbeni/2010_07_92_2593.html" TargetMode="External"/><Relationship Id="rId33" Type="http://schemas.openxmlformats.org/officeDocument/2006/relationships/hyperlink" Target="https://narodne-novine.nn.hr/clanci/sluzbeni/2018_07_68_1398.html" TargetMode="External"/><Relationship Id="rId2" Type="http://schemas.openxmlformats.org/officeDocument/2006/relationships/hyperlink" Target="http://narodne-novine.nn.hr/clanci/sluzbeni/1990_12_56_1092.html" TargetMode="External"/><Relationship Id="rId16" Type="http://schemas.openxmlformats.org/officeDocument/2006/relationships/hyperlink" Target="https://narodne-novine.nn.hr/clanci/sluzbeni/2018_07_64_1309.html" TargetMode="External"/><Relationship Id="rId20" Type="http://schemas.openxmlformats.org/officeDocument/2006/relationships/hyperlink" Target="http://narodne-novine.nn.hr/clanci/sluzbeni/2008_03_35_1142.html" TargetMode="External"/><Relationship Id="rId29" Type="http://schemas.openxmlformats.org/officeDocument/2006/relationships/hyperlink" Target="http://narodne-novine.nn.hr/clanci/sluzbeni/2012_07_86_1967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rodne-novine.nn.hr/clanci/sluzbeni/2000_12_124_2332.html" TargetMode="External"/><Relationship Id="rId11" Type="http://schemas.openxmlformats.org/officeDocument/2006/relationships/hyperlink" Target="http://narodne-novine.nn.hr/clanci/sluzbeni/2010_07_85_2422.html" TargetMode="External"/><Relationship Id="rId24" Type="http://schemas.openxmlformats.org/officeDocument/2006/relationships/hyperlink" Target="http://narodne-novine.nn.hr/clanci/sluzbeni/2009_07_86_2125.html" TargetMode="External"/><Relationship Id="rId32" Type="http://schemas.openxmlformats.org/officeDocument/2006/relationships/hyperlink" Target="http://narodne-novine.nn.hr/clanci/sluzbeni/full/2017_01_7_210.html" TargetMode="External"/><Relationship Id="rId5" Type="http://schemas.openxmlformats.org/officeDocument/2006/relationships/hyperlink" Target="http://narodne-novine.nn.hr/clanci/sluzbeni/2000_11_113_2224.html" TargetMode="External"/><Relationship Id="rId15" Type="http://schemas.openxmlformats.org/officeDocument/2006/relationships/hyperlink" Target="https://narodne-novine.nn.hr/clanci/sluzbeni/2016_05_41_1090.html" TargetMode="External"/><Relationship Id="rId23" Type="http://schemas.openxmlformats.org/officeDocument/2006/relationships/hyperlink" Target="http://narodne-novine.nn.hr/clanci/sluzbeni/2008_07_87_2789.html" TargetMode="External"/><Relationship Id="rId28" Type="http://schemas.openxmlformats.org/officeDocument/2006/relationships/hyperlink" Target="http://narodne-novine.nn.hr/clanci/sluzbeni/2012_02_16_442.html" TargetMode="External"/><Relationship Id="rId10" Type="http://schemas.openxmlformats.org/officeDocument/2006/relationships/hyperlink" Target="http://narodne-novine.nn.hr/clanci/sluzbeni/2010_06_76_2214.html" TargetMode="External"/><Relationship Id="rId19" Type="http://schemas.openxmlformats.org/officeDocument/2006/relationships/hyperlink" Target="http://narodne-novine.nn.hr/clanci/sluzbeni/1999_05_47_924.html" TargetMode="External"/><Relationship Id="rId31" Type="http://schemas.openxmlformats.org/officeDocument/2006/relationships/hyperlink" Target="http://narodne-novine.nn.hr/clanci/sluzbeni/2014_12_152_2864.html" TargetMode="External"/><Relationship Id="rId4" Type="http://schemas.openxmlformats.org/officeDocument/2006/relationships/hyperlink" Target="http://narodne-novine.nn.hr/clanci/sluzbeni/1998_01_8_121.html" TargetMode="External"/><Relationship Id="rId9" Type="http://schemas.openxmlformats.org/officeDocument/2006/relationships/hyperlink" Target="http://narodne-novine.nn.hr/clanci/sluzbeni/2001_06_55_883.html" TargetMode="External"/><Relationship Id="rId14" Type="http://schemas.openxmlformats.org/officeDocument/2006/relationships/hyperlink" Target="http://narodne-novine.nn.hr/clanci/sluzbeni/2013_02_22_359.html" TargetMode="External"/><Relationship Id="rId22" Type="http://schemas.openxmlformats.org/officeDocument/2006/relationships/hyperlink" Target="http://narodne-novine.nn.hr/clanci/sluzbeni/2010_12_139_3543.html" TargetMode="External"/><Relationship Id="rId27" Type="http://schemas.openxmlformats.org/officeDocument/2006/relationships/hyperlink" Target="http://narodne-novine.nn.hr/clanci/sluzbeni/2011_08_90_1927.html" TargetMode="External"/><Relationship Id="rId30" Type="http://schemas.openxmlformats.org/officeDocument/2006/relationships/hyperlink" Target="http://narodne-novine.nn.hr/clanci/sluzbeni/2013_07_94_2131.html" TargetMode="External"/><Relationship Id="rId8" Type="http://schemas.openxmlformats.org/officeDocument/2006/relationships/hyperlink" Target="http://narodne-novine.nn.hr/clanci/sluzbeni/2001_05_41_705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narodne-novine.nn.hr/clanci/sluzbeni/2012_02_16_443.html" TargetMode="External"/><Relationship Id="rId3" Type="http://schemas.openxmlformats.org/officeDocument/2006/relationships/hyperlink" Target="https://narodne-novine.nn.hr/clanci/sluzbeni/2018_03_25_478.html" TargetMode="External"/><Relationship Id="rId7" Type="http://schemas.openxmlformats.org/officeDocument/2006/relationships/hyperlink" Target="http://narodne-novine.nn.hr/clanci/sluzbeni/2011_06_61_1351.html" TargetMode="External"/><Relationship Id="rId2" Type="http://schemas.openxmlformats.org/officeDocument/2006/relationships/hyperlink" Target="http://narodne-novine.nn.hr/clanci/sluzbeni/2009_03_30_65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rodne-novine.nn.hr/clanci/sluzbeni/2010_02_24_573.html" TargetMode="External"/><Relationship Id="rId5" Type="http://schemas.openxmlformats.org/officeDocument/2006/relationships/hyperlink" Target="https://narodne-novine.nn.hr/clanci/sluzbeni/2016_12_115_2521.html" TargetMode="External"/><Relationship Id="rId10" Type="http://schemas.openxmlformats.org/officeDocument/2006/relationships/hyperlink" Target="https://narodne-novine.nn.hr/clanci/sluzbeni/2015_07_82_1569.html" TargetMode="External"/><Relationship Id="rId4" Type="http://schemas.openxmlformats.org/officeDocument/2006/relationships/hyperlink" Target="https://narodne-novine.nn.hr/clanci/sluzbeni/2009_04_47_1065.html" TargetMode="External"/><Relationship Id="rId9" Type="http://schemas.openxmlformats.org/officeDocument/2006/relationships/hyperlink" Target="https://narodne-novine.nn.hr/clanci/sluzbeni/2018_05_42_805.html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narodne-novine.nn.hr/clanci/sluzbeni/2008_11_129_3708.html" TargetMode="External"/><Relationship Id="rId3" Type="http://schemas.openxmlformats.org/officeDocument/2006/relationships/hyperlink" Target="http://narodne-novine.nn.hr/clanci/sluzbeni/2013_01_1_35.html" TargetMode="External"/><Relationship Id="rId7" Type="http://schemas.openxmlformats.org/officeDocument/2006/relationships/hyperlink" Target="http://narodne-novine.nn.hr/clanci/sluzbeni/2009_09_118_2914.html" TargetMode="External"/><Relationship Id="rId2" Type="http://schemas.openxmlformats.org/officeDocument/2006/relationships/hyperlink" Target="http://narodne-novine.nn.hr/clanci/sluzbeni/2008_07_89_2847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rodne-novine.nn.hr/clanci/sluzbeni/1999_07_80_1437.html" TargetMode="External"/><Relationship Id="rId5" Type="http://schemas.openxmlformats.org/officeDocument/2006/relationships/hyperlink" Target="http://narodne-novine.nn.hr/clanci/sluzbeni/1996_01_1_28.html" TargetMode="External"/><Relationship Id="rId10" Type="http://schemas.openxmlformats.org/officeDocument/2006/relationships/hyperlink" Target="http://narodne-novine.nn.hr/clanci/sluzbeni/2008_11_129_3709.html" TargetMode="External"/><Relationship Id="rId4" Type="http://schemas.openxmlformats.org/officeDocument/2006/relationships/hyperlink" Target="https://narodne-novine.nn.hr/clanci/sluzbeni/2019_04_41_845.html" TargetMode="External"/><Relationship Id="rId9" Type="http://schemas.openxmlformats.org/officeDocument/2006/relationships/hyperlink" Target="http://narodne-novine.nn.hr/clanci/sluzbeni/2010_04_52_1285.html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narodne-novine.nn.hr/clanci/sluzbeni/2013_08_108_2416.html" TargetMode="External"/><Relationship Id="rId3" Type="http://schemas.openxmlformats.org/officeDocument/2006/relationships/hyperlink" Target="http://narodne-novine.nn.hr/clanci/sluzbeni/2008_11_129_3707.html" TargetMode="External"/><Relationship Id="rId7" Type="http://schemas.openxmlformats.org/officeDocument/2006/relationships/hyperlink" Target="http://narodne-novine.nn.hr/clanci/sluzbeni/2013_07_89_1962.html" TargetMode="External"/><Relationship Id="rId2" Type="http://schemas.openxmlformats.org/officeDocument/2006/relationships/hyperlink" Target="http://narodne-novine.nn.hr/clanci/sluzbeni/2008_11_129_371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rodne-novine.nn.hr/clanci/sluzbeni/2012_09_100_2220.html" TargetMode="External"/><Relationship Id="rId11" Type="http://schemas.openxmlformats.org/officeDocument/2006/relationships/hyperlink" Target="https://narodne-novine.nn.hr/clanci/sluzbeni/2017_01_8_232.html" TargetMode="External"/><Relationship Id="rId5" Type="http://schemas.openxmlformats.org/officeDocument/2006/relationships/hyperlink" Target="http://narodne-novine.nn.hr/clanci/sluzbeni/2014_05_62_1161.html" TargetMode="External"/><Relationship Id="rId10" Type="http://schemas.openxmlformats.org/officeDocument/2006/relationships/hyperlink" Target="http://narodne-novine.nn.hr/clanci/sluzbeni/2003_08_136_2001.html" TargetMode="External"/><Relationship Id="rId4" Type="http://schemas.openxmlformats.org/officeDocument/2006/relationships/hyperlink" Target="http://narodne-novine.nn.hr/clanci/sluzbeni/2010_04_50_1209.html" TargetMode="External"/><Relationship Id="rId9" Type="http://schemas.openxmlformats.org/officeDocument/2006/relationships/hyperlink" Target="http://narodne-novine.nn.hr/clanci/sluzbeni/2013_09_111_2442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sz="2800" dirty="0"/>
              <a:t>INNOVATIONS IS ADULT EDUCATION AND TRAINING IN CROATIA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LEGAL FRAMEWORK AND CHANGE OPPORTUNITIES</a:t>
            </a:r>
          </a:p>
        </p:txBody>
      </p:sp>
    </p:spTree>
    <p:extLst>
      <p:ext uri="{BB962C8B-B14F-4D97-AF65-F5344CB8AC3E}">
        <p14:creationId xmlns:p14="http://schemas.microsoft.com/office/powerpoint/2010/main" val="3024161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STRATEGIC FRAMEWORK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Adult Learning Strategy, 2004</a:t>
            </a:r>
          </a:p>
          <a:p>
            <a:r>
              <a:rPr lang="hr-HR" dirty="0"/>
              <a:t>Strategy of Education, Science and Technology, 2014</a:t>
            </a:r>
          </a:p>
          <a:p>
            <a:r>
              <a:rPr lang="hr-HR" dirty="0"/>
              <a:t>Guidelines for Improving Basic Adult Learning in Croatia (implementation of European Agenda for Adult Learning 2015 – 2017)</a:t>
            </a:r>
          </a:p>
        </p:txBody>
      </p:sp>
    </p:spTree>
    <p:extLst>
      <p:ext uri="{BB962C8B-B14F-4D97-AF65-F5344CB8AC3E}">
        <p14:creationId xmlns:p14="http://schemas.microsoft.com/office/powerpoint/2010/main" val="3886523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LEGAL FRAMEWORK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dirty="0"/>
              <a:t>The Constitution of the Republic of Croatia (Narodne novine br.:</a:t>
            </a:r>
            <a:br>
              <a:rPr lang="hr-HR" dirty="0"/>
            </a:br>
            <a:r>
              <a:rPr lang="hr-HR" u="sng" dirty="0">
                <a:hlinkClick r:id="rId2"/>
              </a:rPr>
              <a:t>56/1990</a:t>
            </a:r>
            <a:r>
              <a:rPr lang="hr-HR" dirty="0"/>
              <a:t>, </a:t>
            </a:r>
            <a:r>
              <a:rPr lang="hr-HR" u="sng" dirty="0">
                <a:hlinkClick r:id="rId3"/>
              </a:rPr>
              <a:t>135/1997</a:t>
            </a:r>
            <a:r>
              <a:rPr lang="hr-HR" dirty="0"/>
              <a:t>, </a:t>
            </a:r>
            <a:r>
              <a:rPr lang="hr-HR" u="sng" dirty="0">
                <a:hlinkClick r:id="rId4"/>
              </a:rPr>
              <a:t>8/1998 - pročišćeni tekst</a:t>
            </a:r>
            <a:r>
              <a:rPr lang="hr-HR" dirty="0"/>
              <a:t>, </a:t>
            </a:r>
            <a:r>
              <a:rPr lang="hr-HR" u="sng" dirty="0">
                <a:hlinkClick r:id="rId5"/>
              </a:rPr>
              <a:t>113/2000</a:t>
            </a:r>
            <a:r>
              <a:rPr lang="hr-HR" dirty="0"/>
              <a:t>, </a:t>
            </a:r>
            <a:r>
              <a:rPr lang="hr-HR" u="sng" dirty="0">
                <a:hlinkClick r:id="rId6"/>
              </a:rPr>
              <a:t>124/2000 - pročišćeni tekst</a:t>
            </a:r>
            <a:r>
              <a:rPr lang="hr-HR" dirty="0"/>
              <a:t>, </a:t>
            </a:r>
            <a:r>
              <a:rPr lang="hr-HR" u="sng" dirty="0">
                <a:hlinkClick r:id="rId7"/>
              </a:rPr>
              <a:t>28/2001</a:t>
            </a:r>
            <a:r>
              <a:rPr lang="hr-HR" dirty="0"/>
              <a:t>, </a:t>
            </a:r>
            <a:r>
              <a:rPr lang="hr-HR" u="sng" dirty="0">
                <a:hlinkClick r:id="rId8"/>
              </a:rPr>
              <a:t>41/2001- pročišćeni tekst</a:t>
            </a:r>
            <a:r>
              <a:rPr lang="hr-HR" dirty="0"/>
              <a:t>, </a:t>
            </a:r>
            <a:r>
              <a:rPr lang="hr-HR" u="sng" dirty="0">
                <a:hlinkClick r:id="rId9"/>
              </a:rPr>
              <a:t>55/2001 -ispr.</a:t>
            </a:r>
            <a:r>
              <a:rPr lang="hr-HR" dirty="0"/>
              <a:t>, </a:t>
            </a:r>
            <a:r>
              <a:rPr lang="hr-HR" u="sng" dirty="0">
                <a:hlinkClick r:id="rId10"/>
              </a:rPr>
              <a:t>76/2010</a:t>
            </a:r>
            <a:r>
              <a:rPr lang="hr-HR" dirty="0"/>
              <a:t>, </a:t>
            </a:r>
            <a:r>
              <a:rPr lang="hr-HR" u="sng" dirty="0">
                <a:hlinkClick r:id="rId11"/>
              </a:rPr>
              <a:t>85/2010-pročišćeni tekst</a:t>
            </a:r>
            <a:r>
              <a:rPr lang="hr-HR" u="sng" dirty="0"/>
              <a:t> i </a:t>
            </a:r>
            <a:r>
              <a:rPr lang="hr-HR" u="sng" dirty="0">
                <a:hlinkClick r:id="rId12"/>
              </a:rPr>
              <a:t>05/2014</a:t>
            </a:r>
            <a:r>
              <a:rPr lang="hr-HR" u="sng" dirty="0"/>
              <a:t> )</a:t>
            </a:r>
          </a:p>
          <a:p>
            <a:r>
              <a:rPr lang="hr-HR" dirty="0"/>
              <a:t>Adult Education Act (Narodne novine br.: </a:t>
            </a:r>
            <a:r>
              <a:rPr lang="hr-HR" u="sng" dirty="0">
                <a:hlinkClick r:id="rId13"/>
              </a:rPr>
              <a:t>17/2007</a:t>
            </a:r>
            <a:r>
              <a:rPr lang="hr-HR" u="sng" dirty="0"/>
              <a:t>)</a:t>
            </a:r>
          </a:p>
          <a:p>
            <a:r>
              <a:rPr lang="hr-HR" dirty="0"/>
              <a:t>Croatian Qualifications Framework Act (</a:t>
            </a:r>
            <a:r>
              <a:rPr lang="pl-PL" dirty="0"/>
              <a:t>Narodne novine br.: </a:t>
            </a:r>
            <a:r>
              <a:rPr lang="pl-PL" u="sng" dirty="0">
                <a:hlinkClick r:id="rId14"/>
              </a:rPr>
              <a:t>22/2013</a:t>
            </a:r>
            <a:r>
              <a:rPr lang="pl-PL" dirty="0"/>
              <a:t>,</a:t>
            </a:r>
            <a:br>
              <a:rPr lang="pl-PL" dirty="0"/>
            </a:br>
            <a:r>
              <a:rPr lang="pl-PL" u="sng" dirty="0">
                <a:hlinkClick r:id="rId15"/>
              </a:rPr>
              <a:t>U-I-351/2016</a:t>
            </a:r>
            <a:r>
              <a:rPr lang="pl-PL" dirty="0"/>
              <a:t> i </a:t>
            </a:r>
            <a:r>
              <a:rPr lang="pl-PL" u="sng" dirty="0">
                <a:hlinkClick r:id="rId16"/>
              </a:rPr>
              <a:t>64/2018</a:t>
            </a:r>
            <a:r>
              <a:rPr lang="pl-PL" u="sng" dirty="0"/>
              <a:t>)</a:t>
            </a:r>
            <a:endParaRPr lang="hr-HR" dirty="0"/>
          </a:p>
          <a:p>
            <a:r>
              <a:rPr lang="hr-HR" dirty="0"/>
              <a:t>Institutions Act (Narodne novine br. :</a:t>
            </a:r>
            <a:r>
              <a:rPr lang="hr-HR" u="sng" dirty="0">
                <a:hlinkClick r:id="rId17"/>
              </a:rPr>
              <a:t>76/1993</a:t>
            </a:r>
            <a:r>
              <a:rPr lang="hr-HR" dirty="0"/>
              <a:t>, </a:t>
            </a:r>
            <a:r>
              <a:rPr lang="hr-HR" u="sng" dirty="0">
                <a:hlinkClick r:id="rId18"/>
              </a:rPr>
              <a:t>29/1997</a:t>
            </a:r>
            <a:r>
              <a:rPr lang="hr-HR" dirty="0"/>
              <a:t>, </a:t>
            </a:r>
            <a:r>
              <a:rPr lang="hr-HR" u="sng" dirty="0">
                <a:hlinkClick r:id="rId19"/>
              </a:rPr>
              <a:t>47/1999</a:t>
            </a:r>
            <a:r>
              <a:rPr lang="hr-HR" dirty="0"/>
              <a:t> i </a:t>
            </a:r>
            <a:r>
              <a:rPr lang="hr-HR" u="sng" dirty="0">
                <a:hlinkClick r:id="rId20"/>
              </a:rPr>
              <a:t>35/2008</a:t>
            </a:r>
            <a:r>
              <a:rPr lang="hr-HR" u="sng" dirty="0"/>
              <a:t>)</a:t>
            </a:r>
            <a:endParaRPr lang="hr-HR" dirty="0"/>
          </a:p>
          <a:p>
            <a:r>
              <a:rPr lang="hr-HR" dirty="0"/>
              <a:t>Public Open Universities Act (Narodne novine br.: </a:t>
            </a:r>
            <a:r>
              <a:rPr lang="hr-HR" u="sng" dirty="0">
                <a:hlinkClick r:id="rId21"/>
              </a:rPr>
              <a:t>54/1997</a:t>
            </a:r>
            <a:r>
              <a:rPr lang="hr-HR" dirty="0"/>
              <a:t>  i </a:t>
            </a:r>
            <a:r>
              <a:rPr lang="hr-HR" u="sng" dirty="0">
                <a:hlinkClick r:id="rId22"/>
              </a:rPr>
              <a:t>139/2010</a:t>
            </a:r>
            <a:r>
              <a:rPr lang="hr-HR" u="sng" dirty="0"/>
              <a:t> )</a:t>
            </a:r>
          </a:p>
          <a:p>
            <a:r>
              <a:rPr lang="pl-PL" dirty="0"/>
              <a:t>Education in Primary and Secondary Education Act (Narodne novine br.:</a:t>
            </a:r>
            <a:br>
              <a:rPr lang="pl-PL" dirty="0"/>
            </a:br>
            <a:r>
              <a:rPr lang="pl-PL" u="sng" dirty="0">
                <a:hlinkClick r:id="rId23"/>
              </a:rPr>
              <a:t>87/2008</a:t>
            </a:r>
            <a:r>
              <a:rPr lang="pl-PL" dirty="0"/>
              <a:t>, </a:t>
            </a:r>
            <a:r>
              <a:rPr lang="pl-PL" u="sng" dirty="0">
                <a:hlinkClick r:id="rId24"/>
              </a:rPr>
              <a:t>86/2009</a:t>
            </a:r>
            <a:r>
              <a:rPr lang="pl-PL" dirty="0"/>
              <a:t>, </a:t>
            </a:r>
            <a:r>
              <a:rPr lang="pl-PL" u="sng" dirty="0">
                <a:hlinkClick r:id="rId25"/>
              </a:rPr>
              <a:t>92/2010</a:t>
            </a:r>
            <a:r>
              <a:rPr lang="pl-PL" dirty="0"/>
              <a:t>, </a:t>
            </a:r>
            <a:r>
              <a:rPr lang="pl-PL" u="sng" dirty="0">
                <a:hlinkClick r:id="rId26"/>
              </a:rPr>
              <a:t>ispr. -105/2010</a:t>
            </a:r>
            <a:r>
              <a:rPr lang="pl-PL" dirty="0"/>
              <a:t>, </a:t>
            </a:r>
            <a:r>
              <a:rPr lang="pl-PL" u="sng" dirty="0">
                <a:hlinkClick r:id="rId27"/>
              </a:rPr>
              <a:t>90/2011</a:t>
            </a:r>
            <a:r>
              <a:rPr lang="pl-PL" dirty="0"/>
              <a:t>, </a:t>
            </a:r>
            <a:r>
              <a:rPr lang="pl-PL" u="sng" dirty="0">
                <a:hlinkClick r:id="rId28"/>
              </a:rPr>
              <a:t>16/2012</a:t>
            </a:r>
            <a:r>
              <a:rPr lang="pl-PL" dirty="0"/>
              <a:t>,  </a:t>
            </a:r>
            <a:r>
              <a:rPr lang="pl-PL" u="sng" dirty="0">
                <a:hlinkClick r:id="rId29"/>
              </a:rPr>
              <a:t>86/2012</a:t>
            </a:r>
            <a:r>
              <a:rPr lang="pl-PL" dirty="0"/>
              <a:t> - consolidated version i </a:t>
            </a:r>
            <a:r>
              <a:rPr lang="pl-PL" u="sng" dirty="0">
                <a:hlinkClick r:id="rId30"/>
              </a:rPr>
              <a:t>94/2013</a:t>
            </a:r>
            <a:r>
              <a:rPr lang="pl-PL" dirty="0"/>
              <a:t>, </a:t>
            </a:r>
            <a:r>
              <a:rPr lang="pl-PL" u="sng" dirty="0">
                <a:hlinkClick r:id="rId31"/>
              </a:rPr>
              <a:t>152/2014</a:t>
            </a:r>
            <a:r>
              <a:rPr lang="pl-PL" u="sng" dirty="0"/>
              <a:t>, </a:t>
            </a:r>
            <a:r>
              <a:rPr lang="pl-PL" u="sng" dirty="0">
                <a:hlinkClick r:id="rId32"/>
              </a:rPr>
              <a:t>7/2017</a:t>
            </a:r>
            <a:r>
              <a:rPr lang="pl-PL" dirty="0"/>
              <a:t> i </a:t>
            </a:r>
            <a:r>
              <a:rPr lang="pl-PL" u="sng" dirty="0">
                <a:hlinkClick r:id="rId33"/>
              </a:rPr>
              <a:t>68/2018</a:t>
            </a:r>
            <a:r>
              <a:rPr lang="pl-PL" u="sng" dirty="0"/>
              <a:t> 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69261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Legal framework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/>
              <a:t>Vocational Education Act (Narodne novine br.:  </a:t>
            </a:r>
            <a:r>
              <a:rPr lang="hr-HR" u="sng" dirty="0">
                <a:hlinkClick r:id="rId2"/>
              </a:rPr>
              <a:t>30/2009</a:t>
            </a:r>
            <a:r>
              <a:rPr lang="hr-HR" dirty="0"/>
              <a:t> i </a:t>
            </a:r>
            <a:r>
              <a:rPr lang="hr-HR" u="sng" dirty="0">
                <a:hlinkClick r:id="rId3"/>
              </a:rPr>
              <a:t>25/2018</a:t>
            </a:r>
            <a:r>
              <a:rPr lang="hr-HR" u="sng" dirty="0"/>
              <a:t> )</a:t>
            </a:r>
            <a:endParaRPr lang="hr-HR" dirty="0"/>
          </a:p>
          <a:p>
            <a:r>
              <a:rPr lang="pl-PL" dirty="0"/>
              <a:t>General Administration Procedures Act (</a:t>
            </a:r>
            <a:r>
              <a:rPr lang="hr-HR" dirty="0"/>
              <a:t>Narodne novine br.: </a:t>
            </a:r>
            <a:r>
              <a:rPr lang="hr-HR" u="sng" dirty="0">
                <a:hlinkClick r:id="rId4"/>
              </a:rPr>
              <a:t>47/2009</a:t>
            </a:r>
            <a:r>
              <a:rPr lang="hr-HR" u="sng" dirty="0"/>
              <a:t> )</a:t>
            </a:r>
            <a:endParaRPr lang="pl-PL" dirty="0"/>
          </a:p>
          <a:p>
            <a:r>
              <a:rPr lang="hr-HR" dirty="0"/>
              <a:t>Administrative Taxes Act (Narodne novine br.: </a:t>
            </a:r>
            <a:r>
              <a:rPr lang="hr-HR" u="sng" dirty="0">
                <a:hlinkClick r:id="rId5"/>
              </a:rPr>
              <a:t>115/2016</a:t>
            </a:r>
            <a:r>
              <a:rPr lang="hr-HR" u="sng" dirty="0"/>
              <a:t> )</a:t>
            </a:r>
          </a:p>
          <a:p>
            <a:r>
              <a:rPr lang="pl-PL" dirty="0"/>
              <a:t>Act on the Agency for Vocational Education and Adult Learning (</a:t>
            </a:r>
            <a:r>
              <a:rPr lang="hr-HR" dirty="0"/>
              <a:t>Narodne novine br.:  </a:t>
            </a:r>
            <a:r>
              <a:rPr lang="hr-HR" u="sng" dirty="0">
                <a:hlinkClick r:id="rId6"/>
              </a:rPr>
              <a:t>24/2010</a:t>
            </a:r>
            <a:r>
              <a:rPr lang="hr-HR" u="sng" dirty="0"/>
              <a:t> )</a:t>
            </a:r>
            <a:endParaRPr lang="pl-PL" dirty="0"/>
          </a:p>
          <a:p>
            <a:r>
              <a:rPr lang="hr-HR" dirty="0"/>
              <a:t>Educational Inspection Act (Narodne novine br.:  </a:t>
            </a:r>
            <a:r>
              <a:rPr lang="hr-HR" u="sng" dirty="0">
                <a:hlinkClick r:id="rId7"/>
              </a:rPr>
              <a:t>61/2011</a:t>
            </a:r>
            <a:r>
              <a:rPr lang="hr-HR" dirty="0"/>
              <a:t> i </a:t>
            </a:r>
            <a:r>
              <a:rPr lang="hr-HR" u="sng" dirty="0">
                <a:hlinkClick r:id="rId8"/>
              </a:rPr>
              <a:t>16/2012</a:t>
            </a:r>
            <a:r>
              <a:rPr lang="hr-HR" u="sng" dirty="0"/>
              <a:t> )</a:t>
            </a:r>
            <a:endParaRPr lang="hr-HR" dirty="0"/>
          </a:p>
          <a:p>
            <a:r>
              <a:rPr lang="pl-PL" dirty="0"/>
              <a:t>General Data Protetiction Implementatino Act (</a:t>
            </a:r>
            <a:r>
              <a:rPr lang="hr-HR" dirty="0"/>
              <a:t>Narodne novine br.: </a:t>
            </a:r>
            <a:r>
              <a:rPr lang="hr-HR" u="sng" dirty="0">
                <a:hlinkClick r:id="rId9"/>
              </a:rPr>
              <a:t>42/2018</a:t>
            </a:r>
            <a:r>
              <a:rPr lang="hr-HR" u="sng" dirty="0"/>
              <a:t> )</a:t>
            </a:r>
            <a:endParaRPr lang="pl-PL" dirty="0"/>
          </a:p>
          <a:p>
            <a:r>
              <a:rPr lang="en-US" dirty="0"/>
              <a:t>Act on Regulated Professions and Recognition of Foreign Professional Qualifications</a:t>
            </a:r>
            <a:r>
              <a:rPr lang="hr-HR" dirty="0"/>
              <a:t>  (Narodne novine br.: </a:t>
            </a:r>
            <a:r>
              <a:rPr lang="hr-HR" u="sng" dirty="0">
                <a:hlinkClick r:id="rId10"/>
              </a:rPr>
              <a:t>82/2015</a:t>
            </a:r>
            <a:r>
              <a:rPr lang="hr-HR" u="sng" dirty="0"/>
              <a:t> )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40934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LEGAL FRAMEWORK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Ordinance on the manner of</a:t>
            </a:r>
            <a:r>
              <a:rPr lang="hr-HR" dirty="0"/>
              <a:t> </a:t>
            </a:r>
            <a:r>
              <a:rPr lang="en-US" dirty="0"/>
              <a:t>implementing the </a:t>
            </a:r>
            <a:r>
              <a:rPr lang="en-US" dirty="0" err="1"/>
              <a:t>programme</a:t>
            </a:r>
            <a:r>
              <a:rPr lang="en-US" dirty="0"/>
              <a:t> and tests of knowledge of asylum seekers, asylum-holders,</a:t>
            </a:r>
            <a:r>
              <a:rPr lang="hr-HR" dirty="0"/>
              <a:t> </a:t>
            </a:r>
            <a:r>
              <a:rPr lang="en-US" dirty="0"/>
              <a:t>foreign citizens under temporary protection and foreign citizens under subsidiary protection,</a:t>
            </a:r>
            <a:r>
              <a:rPr lang="hr-HR" dirty="0"/>
              <a:t> </a:t>
            </a:r>
            <a:r>
              <a:rPr lang="en-US" dirty="0"/>
              <a:t>for the purpose of joining the education system of the Republic of Croatia</a:t>
            </a:r>
            <a:r>
              <a:rPr lang="hr-HR" dirty="0"/>
              <a:t>(Narodne novine br.: </a:t>
            </a:r>
            <a:r>
              <a:rPr lang="hr-HR" u="sng" dirty="0">
                <a:hlinkClick r:id="rId2"/>
              </a:rPr>
              <a:t>89/2008</a:t>
            </a:r>
            <a:r>
              <a:rPr lang="hr-HR" u="sng" dirty="0"/>
              <a:t> )</a:t>
            </a:r>
          </a:p>
          <a:p>
            <a:r>
              <a:rPr lang="hr-HR" dirty="0"/>
              <a:t>Ordinance on the State Matura Exam (Narodne novine br.:  </a:t>
            </a:r>
            <a:r>
              <a:rPr lang="hr-HR" u="sng" dirty="0">
                <a:hlinkClick r:id="rId3"/>
              </a:rPr>
              <a:t>1/2013</a:t>
            </a:r>
            <a:r>
              <a:rPr lang="hr-HR" dirty="0"/>
              <a:t>i </a:t>
            </a:r>
            <a:r>
              <a:rPr lang="hr-HR" u="sng" dirty="0">
                <a:hlinkClick r:id="rId4"/>
              </a:rPr>
              <a:t>41/2019</a:t>
            </a:r>
            <a:r>
              <a:rPr lang="hr-HR" u="sng" dirty="0"/>
              <a:t> )</a:t>
            </a:r>
          </a:p>
          <a:p>
            <a:r>
              <a:rPr lang="hr-HR" dirty="0"/>
              <a:t>Ordinance on professional qualifications and pedagogical and psychological education of teachers in secondary education (Narodne novine br.:  </a:t>
            </a:r>
            <a:r>
              <a:rPr lang="hr-HR" u="sng" dirty="0">
                <a:hlinkClick r:id="rId5"/>
              </a:rPr>
              <a:t>1/1996</a:t>
            </a:r>
            <a:r>
              <a:rPr lang="hr-HR" dirty="0"/>
              <a:t> i </a:t>
            </a:r>
            <a:r>
              <a:rPr lang="hr-HR" u="sng" dirty="0">
                <a:hlinkClick r:id="rId6"/>
              </a:rPr>
              <a:t>80/1999</a:t>
            </a:r>
            <a:r>
              <a:rPr lang="hr-HR" u="sng" dirty="0"/>
              <a:t>)</a:t>
            </a:r>
          </a:p>
          <a:p>
            <a:r>
              <a:rPr lang="pl-PL" dirty="0"/>
              <a:t>Ordinance on preparation and defense of final paper (</a:t>
            </a:r>
            <a:r>
              <a:rPr lang="hr-HR" dirty="0"/>
              <a:t>Narodne novine br.:  </a:t>
            </a:r>
            <a:r>
              <a:rPr lang="hr-HR" u="sng" dirty="0">
                <a:hlinkClick r:id="rId7"/>
              </a:rPr>
              <a:t>118/2009</a:t>
            </a:r>
            <a:r>
              <a:rPr lang="hr-HR" u="sng" dirty="0"/>
              <a:t>)</a:t>
            </a:r>
          </a:p>
          <a:p>
            <a:r>
              <a:rPr lang="hr-HR" dirty="0"/>
              <a:t>Ordinance on the standards and norms and procedure for setting conditions in adult education institutions (Narodne novine br.: </a:t>
            </a:r>
            <a:r>
              <a:rPr lang="hr-HR" u="sng" dirty="0">
                <a:hlinkClick r:id="rId8"/>
              </a:rPr>
              <a:t>129/2008</a:t>
            </a:r>
            <a:r>
              <a:rPr lang="hr-HR" dirty="0"/>
              <a:t> i </a:t>
            </a:r>
            <a:r>
              <a:rPr lang="hr-HR" u="sng" dirty="0">
                <a:hlinkClick r:id="rId9"/>
              </a:rPr>
              <a:t>52/2010</a:t>
            </a:r>
            <a:r>
              <a:rPr lang="hr-HR" u="sng" dirty="0"/>
              <a:t>)</a:t>
            </a:r>
          </a:p>
          <a:p>
            <a:r>
              <a:rPr lang="hr-HR" dirty="0"/>
              <a:t>Ordinance on the content, format and way of recording and storing andragogy documentation (Narodne novine br.: </a:t>
            </a:r>
            <a:r>
              <a:rPr lang="hr-HR" u="sng" dirty="0">
                <a:hlinkClick r:id="rId10"/>
              </a:rPr>
              <a:t>129/2008</a:t>
            </a:r>
            <a:r>
              <a:rPr lang="hr-HR" u="sng" dirty="0"/>
              <a:t>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13400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Legal framework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/>
              <a:t>Ordinance</a:t>
            </a:r>
            <a:r>
              <a:rPr lang="en-US" dirty="0"/>
              <a:t> on records in adult education</a:t>
            </a:r>
            <a:r>
              <a:rPr lang="hr-HR" dirty="0"/>
              <a:t> (Narodne novine br.: </a:t>
            </a:r>
            <a:r>
              <a:rPr lang="hr-HR" u="sng" dirty="0">
                <a:hlinkClick r:id="rId2"/>
              </a:rPr>
              <a:t>129/2008</a:t>
            </a:r>
            <a:r>
              <a:rPr lang="hr-HR" u="sng" dirty="0"/>
              <a:t>)</a:t>
            </a:r>
            <a:endParaRPr lang="hr-HR" dirty="0"/>
          </a:p>
          <a:p>
            <a:r>
              <a:rPr lang="hr-HR" dirty="0"/>
              <a:t>Ordinance on public documents in adult education (Narodne novine br.: </a:t>
            </a:r>
            <a:r>
              <a:rPr lang="hr-HR" u="sng" dirty="0">
                <a:hlinkClick r:id="rId3"/>
              </a:rPr>
              <a:t>129/2008</a:t>
            </a:r>
            <a:r>
              <a:rPr lang="hr-HR" dirty="0"/>
              <a:t> i </a:t>
            </a:r>
            <a:r>
              <a:rPr lang="hr-HR" u="sng" dirty="0">
                <a:hlinkClick r:id="rId4"/>
              </a:rPr>
              <a:t>50/2010</a:t>
            </a:r>
            <a:r>
              <a:rPr lang="hr-HR" u="sng" dirty="0"/>
              <a:t>)</a:t>
            </a:r>
            <a:endParaRPr lang="hr-HR" dirty="0"/>
          </a:p>
          <a:p>
            <a:r>
              <a:rPr lang="hr-HR" dirty="0"/>
              <a:t>Ordinance on the Croatian qualifications framework register (Narodne novine br.: </a:t>
            </a:r>
            <a:r>
              <a:rPr lang="hr-HR" u="sng" dirty="0">
                <a:hlinkClick r:id="rId5"/>
              </a:rPr>
              <a:t>62/2014</a:t>
            </a:r>
            <a:r>
              <a:rPr lang="hr-HR" u="sng" dirty="0"/>
              <a:t>)</a:t>
            </a:r>
            <a:endParaRPr lang="hr-HR" dirty="0"/>
          </a:p>
          <a:p>
            <a:r>
              <a:rPr lang="en-US" dirty="0"/>
              <a:t>Croatian language curriculum for asylum seekers</a:t>
            </a:r>
            <a:r>
              <a:rPr lang="hr-HR" dirty="0"/>
              <a:t> </a:t>
            </a:r>
            <a:r>
              <a:rPr lang="en-US" dirty="0"/>
              <a:t>and foreigners under subsidiary protection over the age of 15 to access secondary and adult education systems</a:t>
            </a:r>
            <a:r>
              <a:rPr lang="hr-HR" dirty="0"/>
              <a:t> (Narodne novine br.: </a:t>
            </a:r>
            <a:r>
              <a:rPr lang="hr-HR" u="sng" dirty="0">
                <a:hlinkClick r:id="rId6"/>
              </a:rPr>
              <a:t>100/2012</a:t>
            </a:r>
            <a:r>
              <a:rPr lang="hr-HR" u="sng" dirty="0"/>
              <a:t>)</a:t>
            </a:r>
            <a:endParaRPr lang="hr-HR" dirty="0"/>
          </a:p>
          <a:p>
            <a:r>
              <a:rPr lang="hr-HR" dirty="0"/>
              <a:t>Decision on the adoption of nanny training (</a:t>
            </a:r>
            <a:r>
              <a:rPr lang="it-IT" dirty="0" err="1"/>
              <a:t>Narodne</a:t>
            </a:r>
            <a:r>
              <a:rPr lang="it-IT" dirty="0"/>
              <a:t> </a:t>
            </a:r>
            <a:r>
              <a:rPr lang="it-IT" dirty="0" err="1"/>
              <a:t>novine</a:t>
            </a:r>
            <a:r>
              <a:rPr lang="it-IT" dirty="0"/>
              <a:t> </a:t>
            </a:r>
            <a:r>
              <a:rPr lang="it-IT" dirty="0" err="1"/>
              <a:t>br</a:t>
            </a:r>
            <a:r>
              <a:rPr lang="it-IT" dirty="0"/>
              <a:t>.: </a:t>
            </a:r>
            <a:r>
              <a:rPr lang="it-IT" u="sng" dirty="0">
                <a:hlinkClick r:id="rId7"/>
              </a:rPr>
              <a:t>89/2013</a:t>
            </a:r>
            <a:r>
              <a:rPr lang="it-IT" dirty="0"/>
              <a:t>, </a:t>
            </a:r>
            <a:r>
              <a:rPr lang="it-IT" u="sng" dirty="0">
                <a:hlinkClick r:id="rId8"/>
              </a:rPr>
              <a:t>108/2013</a:t>
            </a:r>
            <a:r>
              <a:rPr lang="it-IT" dirty="0"/>
              <a:t> i </a:t>
            </a:r>
            <a:r>
              <a:rPr lang="it-IT" u="sng" dirty="0">
                <a:hlinkClick r:id="rId9"/>
              </a:rPr>
              <a:t>111/2013-ispr.</a:t>
            </a:r>
            <a:r>
              <a:rPr lang="hr-HR" u="sng" dirty="0"/>
              <a:t>)</a:t>
            </a:r>
          </a:p>
          <a:p>
            <a:r>
              <a:rPr lang="pl-PL" dirty="0"/>
              <a:t>Curriculum for elementary adult education (</a:t>
            </a:r>
            <a:r>
              <a:rPr lang="hr-HR" dirty="0"/>
              <a:t>Narodne novine br.: </a:t>
            </a:r>
            <a:r>
              <a:rPr lang="hr-HR" u="sng" dirty="0">
                <a:hlinkClick r:id="rId10"/>
              </a:rPr>
              <a:t>136/2003</a:t>
            </a:r>
            <a:r>
              <a:rPr lang="hr-HR" u="sng" dirty="0"/>
              <a:t>)</a:t>
            </a:r>
            <a:endParaRPr lang="pl-PL" dirty="0"/>
          </a:p>
          <a:p>
            <a:r>
              <a:rPr lang="hr-HR" dirty="0"/>
              <a:t>Ordinance on administrative tariffs (Narodne novine br.: </a:t>
            </a:r>
            <a:r>
              <a:rPr lang="hr-HR" u="sng" dirty="0">
                <a:hlinkClick r:id="rId11"/>
              </a:rPr>
              <a:t>8/2017</a:t>
            </a:r>
            <a:r>
              <a:rPr lang="hr-HR" u="sng" dirty="0"/>
              <a:t>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57292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Current situation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/>
              <a:t>Traditional learning process (conservative class rooms, teaching methods, insufficientt use of modern technologies, outdated evaluation of knowledge) </a:t>
            </a:r>
          </a:p>
          <a:p>
            <a:r>
              <a:rPr lang="hr-HR" dirty="0"/>
              <a:t>Curricula are not line with labour market needs</a:t>
            </a:r>
          </a:p>
          <a:p>
            <a:r>
              <a:rPr lang="hr-HR" dirty="0"/>
              <a:t>Insufficient practical work, resulting in reduced competitiveness on the labour market (frequently employers complain about not being able to find adequate knowledge and skills) – The </a:t>
            </a:r>
            <a:r>
              <a:rPr lang="hr-HR" b="1" dirty="0"/>
              <a:t>School for Life </a:t>
            </a:r>
            <a:r>
              <a:rPr lang="hr-HR" dirty="0"/>
              <a:t>project (securing more useful and meaningful education in line with the learners’ age and interests and closer to everyday life; offering education which will help the learners prepare for modern life, labour market and further education.)</a:t>
            </a: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336" y="284745"/>
            <a:ext cx="2169796" cy="144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084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What can be done?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dirty="0"/>
          </a:p>
          <a:p>
            <a:r>
              <a:rPr lang="hr-HR" dirty="0"/>
              <a:t>(Self-)evaluation of the teaching process</a:t>
            </a:r>
          </a:p>
          <a:p>
            <a:r>
              <a:rPr lang="hr-HR" dirty="0"/>
              <a:t>Connecting teaching content by areas</a:t>
            </a:r>
          </a:p>
          <a:p>
            <a:r>
              <a:rPr lang="hr-HR" dirty="0"/>
              <a:t>Enriching the teaching process with activities of school curriculum</a:t>
            </a:r>
          </a:p>
          <a:p>
            <a:r>
              <a:rPr lang="hr-HR" dirty="0"/>
              <a:t>Ensuring application of innovation and creative teaching methods</a:t>
            </a:r>
          </a:p>
          <a:p>
            <a:r>
              <a:rPr lang="hr-HR" dirty="0"/>
              <a:t>Harmonising evaluation criteria</a:t>
            </a:r>
          </a:p>
          <a:p>
            <a:r>
              <a:rPr lang="hr-HR" dirty="0"/>
              <a:t>Modernising working environment and application of new technologies</a:t>
            </a:r>
          </a:p>
        </p:txBody>
      </p:sp>
    </p:spTree>
    <p:extLst>
      <p:ext uri="{BB962C8B-B14F-4D97-AF65-F5344CB8AC3E}">
        <p14:creationId xmlns:p14="http://schemas.microsoft.com/office/powerpoint/2010/main" val="147788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Positive examples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ALGEBRA LAB Innovation Lab</a:t>
            </a:r>
          </a:p>
          <a:p>
            <a:r>
              <a:rPr lang="hr-HR" dirty="0"/>
              <a:t>All teaching programmes and processes are abed on global standards and the most relevant knowledge sought for on the labour market. </a:t>
            </a:r>
          </a:p>
          <a:p>
            <a:r>
              <a:rPr lang="hr-HR" dirty="0"/>
              <a:t>Strong theoretic basis is linked with practical application of knowledge, helping thus learners to find their working preferences. </a:t>
            </a:r>
          </a:p>
          <a:p>
            <a:r>
              <a:rPr lang="hr-HR" dirty="0"/>
              <a:t>Success: 100% of students get employed within 6 months since their graduation, while as many as 85% of the LLL programmes participants change jobs or get promoted withing 3 months of the programme completion. </a:t>
            </a:r>
          </a:p>
        </p:txBody>
      </p:sp>
    </p:spTree>
    <p:extLst>
      <p:ext uri="{BB962C8B-B14F-4D97-AF65-F5344CB8AC3E}">
        <p14:creationId xmlns:p14="http://schemas.microsoft.com/office/powerpoint/2010/main" val="392983991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TM10001114[[fn=Galerija]]</Template>
  <TotalTime>366</TotalTime>
  <Words>374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Gill Sans MT</vt:lpstr>
      <vt:lpstr>Gallery</vt:lpstr>
      <vt:lpstr>INNOVATIONS IS ADULT EDUCATION AND TRAINING IN CROATIA</vt:lpstr>
      <vt:lpstr>STRATEGIC FRAMEWORK</vt:lpstr>
      <vt:lpstr>LEGAL FRAMEWORK</vt:lpstr>
      <vt:lpstr>Legal framework</vt:lpstr>
      <vt:lpstr>LEGAL FRAMEWORK</vt:lpstr>
      <vt:lpstr>Legal framework</vt:lpstr>
      <vt:lpstr>Current situation</vt:lpstr>
      <vt:lpstr>What can be done?</vt:lpstr>
      <vt:lpstr>Positive examples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Aleksandra Janjić</dc:creator>
  <cp:lastModifiedBy>DK</cp:lastModifiedBy>
  <cp:revision>20</cp:revision>
  <dcterms:created xsi:type="dcterms:W3CDTF">2019-09-01T20:50:02Z</dcterms:created>
  <dcterms:modified xsi:type="dcterms:W3CDTF">2019-09-04T12:56:01Z</dcterms:modified>
</cp:coreProperties>
</file>